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1" r:id="rId1"/>
  </p:sldMasterIdLst>
  <p:notesMasterIdLst>
    <p:notesMasterId r:id="rId61"/>
  </p:notesMasterIdLst>
  <p:sldIdLst>
    <p:sldId id="256" r:id="rId2"/>
    <p:sldId id="257" r:id="rId3"/>
    <p:sldId id="258" r:id="rId4"/>
    <p:sldId id="263" r:id="rId5"/>
    <p:sldId id="261" r:id="rId6"/>
    <p:sldId id="262" r:id="rId7"/>
    <p:sldId id="264" r:id="rId8"/>
    <p:sldId id="265" r:id="rId9"/>
    <p:sldId id="266" r:id="rId10"/>
    <p:sldId id="267" r:id="rId11"/>
    <p:sldId id="268" r:id="rId12"/>
    <p:sldId id="269" r:id="rId13"/>
    <p:sldId id="270" r:id="rId14"/>
    <p:sldId id="271" r:id="rId15"/>
    <p:sldId id="272" r:id="rId16"/>
    <p:sldId id="275" r:id="rId17"/>
    <p:sldId id="276" r:id="rId18"/>
    <p:sldId id="273" r:id="rId19"/>
    <p:sldId id="306" r:id="rId20"/>
    <p:sldId id="274"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59" r:id="rId39"/>
    <p:sldId id="260" r:id="rId40"/>
    <p:sldId id="294" r:id="rId41"/>
    <p:sldId id="297" r:id="rId42"/>
    <p:sldId id="295" r:id="rId43"/>
    <p:sldId id="296" r:id="rId44"/>
    <p:sldId id="299" r:id="rId45"/>
    <p:sldId id="301" r:id="rId46"/>
    <p:sldId id="298" r:id="rId47"/>
    <p:sldId id="300" r:id="rId48"/>
    <p:sldId id="302" r:id="rId49"/>
    <p:sldId id="310" r:id="rId50"/>
    <p:sldId id="308" r:id="rId51"/>
    <p:sldId id="311" r:id="rId52"/>
    <p:sldId id="303" r:id="rId53"/>
    <p:sldId id="307" r:id="rId54"/>
    <p:sldId id="309" r:id="rId55"/>
    <p:sldId id="312" r:id="rId56"/>
    <p:sldId id="313" r:id="rId57"/>
    <p:sldId id="314" r:id="rId58"/>
    <p:sldId id="305" r:id="rId59"/>
    <p:sldId id="315"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05"/>
    <p:restoredTop sz="78640"/>
  </p:normalViewPr>
  <p:slideViewPr>
    <p:cSldViewPr snapToGrid="0" snapToObjects="1">
      <p:cViewPr varScale="1">
        <p:scale>
          <a:sx n="98" d="100"/>
          <a:sy n="98" d="100"/>
        </p:scale>
        <p:origin x="85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1A6256-55A2-B54C-A020-9A18CD1A52F2}" type="datetimeFigureOut">
              <a:rPr lang="tr-TR" smtClean="0"/>
              <a:t>15.12.2020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296E4-7983-4E44-86E7-7B33C83A902F}" type="slidenum">
              <a:rPr lang="tr-TR" smtClean="0"/>
              <a:t>‹#›</a:t>
            </a:fld>
            <a:endParaRPr lang="tr-TR"/>
          </a:p>
        </p:txBody>
      </p:sp>
    </p:spTree>
    <p:extLst>
      <p:ext uri="{BB962C8B-B14F-4D97-AF65-F5344CB8AC3E}">
        <p14:creationId xmlns:p14="http://schemas.microsoft.com/office/powerpoint/2010/main" val="647598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err="1">
                <a:solidFill>
                  <a:schemeClr val="tx1"/>
                </a:solidFill>
                <a:effectLst/>
                <a:latin typeface="+mn-lt"/>
                <a:ea typeface="+mn-ea"/>
                <a:cs typeface="+mn-cs"/>
              </a:rPr>
              <a:t>Laser</a:t>
            </a:r>
            <a:r>
              <a:rPr lang="tr-TR" sz="1200" kern="1200" dirty="0">
                <a:solidFill>
                  <a:schemeClr val="tx1"/>
                </a:solidFill>
                <a:effectLst/>
                <a:latin typeface="+mn-lt"/>
                <a:ea typeface="+mn-ea"/>
                <a:cs typeface="+mn-cs"/>
              </a:rPr>
              <a:t> teknolojisinde, atomların enerji </a:t>
            </a:r>
            <a:r>
              <a:rPr lang="tr-TR" sz="1200" kern="1200" dirty="0" err="1">
                <a:solidFill>
                  <a:schemeClr val="tx1"/>
                </a:solidFill>
                <a:effectLst/>
                <a:latin typeface="+mn-lt"/>
                <a:ea typeface="+mn-ea"/>
                <a:cs typeface="+mn-cs"/>
              </a:rPr>
              <a:t>absorbe</a:t>
            </a:r>
            <a:r>
              <a:rPr lang="tr-TR" sz="1200" kern="1200" dirty="0">
                <a:solidFill>
                  <a:schemeClr val="tx1"/>
                </a:solidFill>
                <a:effectLst/>
                <a:latin typeface="+mn-lt"/>
                <a:ea typeface="+mn-ea"/>
                <a:cs typeface="+mn-cs"/>
              </a:rPr>
              <a:t> etmeleri sonucu daha yüksek enerji düzeyine çıkma özelliğinden yararlanılmaktadır. </a:t>
            </a:r>
          </a:p>
          <a:p>
            <a:r>
              <a:rPr lang="tr-TR" sz="1200" kern="1200" dirty="0">
                <a:solidFill>
                  <a:schemeClr val="tx1"/>
                </a:solidFill>
                <a:effectLst/>
                <a:latin typeface="+mn-lt"/>
                <a:ea typeface="+mn-ea"/>
                <a:cs typeface="+mn-cs"/>
              </a:rPr>
              <a:t>Boşluğun içindeki atomların harekete geçmeleri için genelde elektrik enerjisi kullanılır. Foton içinde harekete geçirilen atomların enerjisi diğer stabil atomları da harekete geçirir. Ortam içinde ortaya çıkan foton aynalardan geri dönerek olaya katılır.</a:t>
            </a:r>
            <a:br>
              <a:rPr lang="tr-TR" sz="1200" kern="1200" dirty="0">
                <a:solidFill>
                  <a:schemeClr val="tx1"/>
                </a:solidFill>
                <a:effectLst/>
                <a:latin typeface="+mn-lt"/>
                <a:ea typeface="+mn-ea"/>
                <a:cs typeface="+mn-cs"/>
              </a:rPr>
            </a:br>
            <a:r>
              <a:rPr lang="tr-TR" sz="1200" kern="1200" dirty="0">
                <a:solidFill>
                  <a:schemeClr val="tx1"/>
                </a:solidFill>
                <a:effectLst/>
                <a:latin typeface="+mn-lt"/>
                <a:ea typeface="+mn-ea"/>
                <a:cs typeface="+mn-cs"/>
              </a:rPr>
              <a:t>Oluşan fotonlar, aynı enerji düzeyine ve aynı frekansa ulaşıp aynı yönde hareket ederler. </a:t>
            </a:r>
          </a:p>
          <a:p>
            <a:r>
              <a:rPr lang="tr-TR" sz="1200" kern="1200" dirty="0">
                <a:solidFill>
                  <a:schemeClr val="tx1"/>
                </a:solidFill>
                <a:effectLst/>
                <a:latin typeface="+mn-lt"/>
                <a:ea typeface="+mn-ea"/>
                <a:cs typeface="+mn-cs"/>
              </a:rPr>
              <a:t>Lazer ışınları Tek renkli (monokromatik, tek dalga boylu), dağılmadan ilerleyen (</a:t>
            </a:r>
            <a:r>
              <a:rPr lang="tr-TR" sz="1200" kern="1200" dirty="0" err="1">
                <a:solidFill>
                  <a:schemeClr val="tx1"/>
                </a:solidFill>
                <a:effectLst/>
                <a:latin typeface="+mn-lt"/>
                <a:ea typeface="+mn-ea"/>
                <a:cs typeface="+mn-cs"/>
              </a:rPr>
              <a:t>collimated</a:t>
            </a:r>
            <a:r>
              <a:rPr lang="tr-TR" sz="1200" kern="1200" dirty="0">
                <a:solidFill>
                  <a:schemeClr val="tx1"/>
                </a:solidFill>
                <a:effectLst/>
                <a:latin typeface="+mn-lt"/>
                <a:ea typeface="+mn-ea"/>
                <a:cs typeface="+mn-cs"/>
              </a:rPr>
              <a:t>) ve tek noktada odaklanabilen (</a:t>
            </a:r>
            <a:r>
              <a:rPr lang="tr-TR" sz="1200" kern="1200" dirty="0" err="1">
                <a:solidFill>
                  <a:schemeClr val="tx1"/>
                </a:solidFill>
                <a:effectLst/>
                <a:latin typeface="+mn-lt"/>
                <a:ea typeface="+mn-ea"/>
                <a:cs typeface="+mn-cs"/>
              </a:rPr>
              <a:t>coherent</a:t>
            </a:r>
            <a:r>
              <a:rPr lang="tr-TR" sz="1200" kern="1200" dirty="0">
                <a:solidFill>
                  <a:schemeClr val="tx1"/>
                </a:solidFill>
                <a:effectLst/>
                <a:latin typeface="+mn-lt"/>
                <a:ea typeface="+mn-ea"/>
                <a:cs typeface="+mn-cs"/>
              </a:rPr>
              <a:t>) ışınlardır.</a:t>
            </a:r>
          </a:p>
          <a:p>
            <a:endParaRPr lang="tr-TR" sz="1200" kern="1200" dirty="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5"/>
          </p:nvPr>
        </p:nvSpPr>
        <p:spPr/>
        <p:txBody>
          <a:bodyPr/>
          <a:lstStyle/>
          <a:p>
            <a:fld id="{485296E4-7983-4E44-86E7-7B33C83A902F}" type="slidenum">
              <a:rPr lang="tr-TR" smtClean="0"/>
              <a:t>2</a:t>
            </a:fld>
            <a:endParaRPr lang="tr-TR"/>
          </a:p>
        </p:txBody>
      </p:sp>
    </p:spTree>
    <p:extLst>
      <p:ext uri="{BB962C8B-B14F-4D97-AF65-F5344CB8AC3E}">
        <p14:creationId xmlns:p14="http://schemas.microsoft.com/office/powerpoint/2010/main" val="3068299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85296E4-7983-4E44-86E7-7B33C83A902F}" type="slidenum">
              <a:rPr lang="tr-TR" smtClean="0"/>
              <a:t>3</a:t>
            </a:fld>
            <a:endParaRPr lang="tr-TR"/>
          </a:p>
        </p:txBody>
      </p:sp>
    </p:spTree>
    <p:extLst>
      <p:ext uri="{BB962C8B-B14F-4D97-AF65-F5344CB8AC3E}">
        <p14:creationId xmlns:p14="http://schemas.microsoft.com/office/powerpoint/2010/main" val="2059155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Yansıma istenmez, çünkü enerji kaybına yol açar hem de yansıyan ışık göz gibi çevre dokulara zarar verebilir.</a:t>
            </a:r>
          </a:p>
          <a:p>
            <a:endParaRPr lang="tr-TR" dirty="0"/>
          </a:p>
          <a:p>
            <a:r>
              <a:rPr lang="tr-TR" dirty="0"/>
              <a:t>İletme lazer enerjisinin dokudan hiçbir etki yapmadan geçmesidir.</a:t>
            </a:r>
          </a:p>
          <a:p>
            <a:endParaRPr lang="tr-TR" dirty="0"/>
          </a:p>
        </p:txBody>
      </p:sp>
      <p:sp>
        <p:nvSpPr>
          <p:cNvPr id="4" name="Slayt Numarası Yer Tutucusu 3"/>
          <p:cNvSpPr>
            <a:spLocks noGrp="1"/>
          </p:cNvSpPr>
          <p:nvPr>
            <p:ph type="sldNum" sz="quarter" idx="5"/>
          </p:nvPr>
        </p:nvSpPr>
        <p:spPr/>
        <p:txBody>
          <a:bodyPr/>
          <a:lstStyle/>
          <a:p>
            <a:fld id="{485296E4-7983-4E44-86E7-7B33C83A902F}" type="slidenum">
              <a:rPr lang="tr-TR" smtClean="0"/>
              <a:t>4</a:t>
            </a:fld>
            <a:endParaRPr lang="tr-TR"/>
          </a:p>
        </p:txBody>
      </p:sp>
    </p:spTree>
    <p:extLst>
      <p:ext uri="{BB962C8B-B14F-4D97-AF65-F5344CB8AC3E}">
        <p14:creationId xmlns:p14="http://schemas.microsoft.com/office/powerpoint/2010/main" val="1071495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Hücresel aktiviteyi uyarıcı dalga boyuyla çalışırlar.</a:t>
            </a:r>
          </a:p>
          <a:p>
            <a:endParaRPr lang="tr-TR" dirty="0"/>
          </a:p>
          <a:p>
            <a:r>
              <a:rPr lang="tr-TR" dirty="0"/>
              <a:t>Dokuya zarar vermezler.</a:t>
            </a:r>
          </a:p>
          <a:p>
            <a:endParaRPr lang="tr-TR" dirty="0"/>
          </a:p>
          <a:p>
            <a:r>
              <a:rPr lang="tr-TR" dirty="0"/>
              <a:t>Biyokimyasal ve moleküler işlemler üzerinde uyarıcı, özel boyalarla kullanıldığında </a:t>
            </a:r>
            <a:r>
              <a:rPr lang="tr-TR" dirty="0" err="1"/>
              <a:t>antimikrobik</a:t>
            </a:r>
            <a:r>
              <a:rPr lang="tr-TR" dirty="0"/>
              <a:t> özellik gösterirler.</a:t>
            </a:r>
          </a:p>
        </p:txBody>
      </p:sp>
      <p:sp>
        <p:nvSpPr>
          <p:cNvPr id="4" name="Slayt Numarası Yer Tutucusu 3"/>
          <p:cNvSpPr>
            <a:spLocks noGrp="1"/>
          </p:cNvSpPr>
          <p:nvPr>
            <p:ph type="sldNum" sz="quarter" idx="5"/>
          </p:nvPr>
        </p:nvSpPr>
        <p:spPr/>
        <p:txBody>
          <a:bodyPr/>
          <a:lstStyle/>
          <a:p>
            <a:fld id="{485296E4-7983-4E44-86E7-7B33C83A902F}" type="slidenum">
              <a:rPr lang="tr-TR" smtClean="0"/>
              <a:t>12</a:t>
            </a:fld>
            <a:endParaRPr lang="tr-TR"/>
          </a:p>
        </p:txBody>
      </p:sp>
    </p:spTree>
    <p:extLst>
      <p:ext uri="{BB962C8B-B14F-4D97-AF65-F5344CB8AC3E}">
        <p14:creationId xmlns:p14="http://schemas.microsoft.com/office/powerpoint/2010/main" val="2135425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Kesmek, </a:t>
            </a:r>
            <a:r>
              <a:rPr lang="tr-TR" dirty="0" err="1"/>
              <a:t>koagüle</a:t>
            </a:r>
            <a:r>
              <a:rPr lang="tr-TR" dirty="0"/>
              <a:t> etmek, buharlaştırmak ve sterilize etmek amaçlarıyla kullanılır.</a:t>
            </a:r>
          </a:p>
        </p:txBody>
      </p:sp>
      <p:sp>
        <p:nvSpPr>
          <p:cNvPr id="4" name="Slayt Numarası Yer Tutucusu 3"/>
          <p:cNvSpPr>
            <a:spLocks noGrp="1"/>
          </p:cNvSpPr>
          <p:nvPr>
            <p:ph type="sldNum" sz="quarter" idx="5"/>
          </p:nvPr>
        </p:nvSpPr>
        <p:spPr/>
        <p:txBody>
          <a:bodyPr/>
          <a:lstStyle/>
          <a:p>
            <a:fld id="{485296E4-7983-4E44-86E7-7B33C83A902F}" type="slidenum">
              <a:rPr lang="tr-TR" smtClean="0"/>
              <a:t>18</a:t>
            </a:fld>
            <a:endParaRPr lang="tr-TR"/>
          </a:p>
        </p:txBody>
      </p:sp>
    </p:spTree>
    <p:extLst>
      <p:ext uri="{BB962C8B-B14F-4D97-AF65-F5344CB8AC3E}">
        <p14:creationId xmlns:p14="http://schemas.microsoft.com/office/powerpoint/2010/main" val="27961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Doku içindeki su zerrecikleri lazeri </a:t>
            </a:r>
            <a:r>
              <a:rPr lang="tr-TR" dirty="0" err="1"/>
              <a:t>absorbe</a:t>
            </a:r>
            <a:r>
              <a:rPr lang="tr-TR" dirty="0"/>
              <a:t> eder ve </a:t>
            </a:r>
            <a:r>
              <a:rPr lang="tr-TR" dirty="0" err="1"/>
              <a:t>mikropatlamalar</a:t>
            </a:r>
            <a:r>
              <a:rPr lang="tr-TR" dirty="0"/>
              <a:t> oluştururlar.</a:t>
            </a:r>
          </a:p>
          <a:p>
            <a:endParaRPr lang="tr-TR" dirty="0"/>
          </a:p>
          <a:p>
            <a:r>
              <a:rPr lang="tr-TR" dirty="0" err="1"/>
              <a:t>Mikropatlamalar</a:t>
            </a:r>
            <a:r>
              <a:rPr lang="tr-TR" dirty="0"/>
              <a:t> esnasında dokular arası bağlar çözünür ve doku buharlaşarak ortamdan uzaklaştırılır.</a:t>
            </a:r>
          </a:p>
          <a:p>
            <a:endParaRPr lang="tr-TR" dirty="0"/>
          </a:p>
          <a:p>
            <a:r>
              <a:rPr lang="tr-TR" dirty="0"/>
              <a:t>Mini patlamalara </a:t>
            </a:r>
            <a:r>
              <a:rPr lang="tr-TR" dirty="0" err="1"/>
              <a:t>ablasyon</a:t>
            </a:r>
            <a:r>
              <a:rPr lang="tr-TR" dirty="0"/>
              <a:t> denir.</a:t>
            </a:r>
          </a:p>
        </p:txBody>
      </p:sp>
      <p:sp>
        <p:nvSpPr>
          <p:cNvPr id="4" name="Slayt Numarası Yer Tutucusu 3"/>
          <p:cNvSpPr>
            <a:spLocks noGrp="1"/>
          </p:cNvSpPr>
          <p:nvPr>
            <p:ph type="sldNum" sz="quarter" idx="5"/>
          </p:nvPr>
        </p:nvSpPr>
        <p:spPr/>
        <p:txBody>
          <a:bodyPr/>
          <a:lstStyle/>
          <a:p>
            <a:fld id="{485296E4-7983-4E44-86E7-7B33C83A902F}" type="slidenum">
              <a:rPr lang="tr-TR" smtClean="0"/>
              <a:t>34</a:t>
            </a:fld>
            <a:endParaRPr lang="tr-TR"/>
          </a:p>
        </p:txBody>
      </p:sp>
    </p:spTree>
    <p:extLst>
      <p:ext uri="{BB962C8B-B14F-4D97-AF65-F5344CB8AC3E}">
        <p14:creationId xmlns:p14="http://schemas.microsoft.com/office/powerpoint/2010/main" val="1572729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İrrigasyonun</a:t>
            </a:r>
            <a:r>
              <a:rPr lang="tr-TR" dirty="0"/>
              <a:t> türbülansını arttığınızda solüsyon içinde çok hızlı hareket eden ve birbirine çarpan baloncukları görüyorsunuz. Lazer uygulamasında lazerin ısısı sayesinde su molekülü milisaniyede buharlaşıyor ve oluşan gaz baloncuğu genişliyor. Hemen komşu su molekülüne enerji geçip </a:t>
            </a:r>
            <a:r>
              <a:rPr lang="tr-TR" dirty="0" err="1"/>
              <a:t>mikropatlamalar</a:t>
            </a:r>
            <a:r>
              <a:rPr lang="tr-TR" dirty="0"/>
              <a:t> ve baloncuk oluşumları devam ediyor. Bu kuvvet baloncukları kanal duvarlarına doğru itiyor. Bu baloncuklar kanal duvarlarına çarpıp edindikleri enerjiyle </a:t>
            </a:r>
            <a:r>
              <a:rPr lang="tr-TR" dirty="0" err="1"/>
              <a:t>biyofilm</a:t>
            </a:r>
            <a:r>
              <a:rPr lang="tr-TR" dirty="0"/>
              <a:t> tabakasını </a:t>
            </a:r>
            <a:r>
              <a:rPr lang="tr-TR" dirty="0" err="1"/>
              <a:t>smear</a:t>
            </a:r>
            <a:r>
              <a:rPr lang="tr-TR" dirty="0"/>
              <a:t> tabakasını uzaklaştırabiliyor. Akustik </a:t>
            </a:r>
            <a:r>
              <a:rPr lang="tr-TR" dirty="0" err="1"/>
              <a:t>streaming</a:t>
            </a:r>
            <a:r>
              <a:rPr lang="tr-TR" dirty="0"/>
              <a:t>. Ayrıca dezenfeksiyon etkinlikleri de artıyor. Uygulanan enerji ne kadar artarsa etki o kadar büyük oluyor.</a:t>
            </a:r>
          </a:p>
        </p:txBody>
      </p:sp>
      <p:sp>
        <p:nvSpPr>
          <p:cNvPr id="4" name="Slayt Numarası Yer Tutucusu 3"/>
          <p:cNvSpPr>
            <a:spLocks noGrp="1"/>
          </p:cNvSpPr>
          <p:nvPr>
            <p:ph type="sldNum" sz="quarter" idx="5"/>
          </p:nvPr>
        </p:nvSpPr>
        <p:spPr/>
        <p:txBody>
          <a:bodyPr/>
          <a:lstStyle/>
          <a:p>
            <a:fld id="{485296E4-7983-4E44-86E7-7B33C83A902F}" type="slidenum">
              <a:rPr lang="tr-TR" smtClean="0"/>
              <a:t>51</a:t>
            </a:fld>
            <a:endParaRPr lang="tr-TR"/>
          </a:p>
        </p:txBody>
      </p:sp>
    </p:spTree>
    <p:extLst>
      <p:ext uri="{BB962C8B-B14F-4D97-AF65-F5344CB8AC3E}">
        <p14:creationId xmlns:p14="http://schemas.microsoft.com/office/powerpoint/2010/main" val="1570836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Lazerle aktive edilen </a:t>
            </a:r>
            <a:r>
              <a:rPr lang="tr-TR" dirty="0" err="1"/>
              <a:t>irrigasyon</a:t>
            </a:r>
            <a:r>
              <a:rPr lang="tr-TR" dirty="0"/>
              <a:t> günümüzde en son PIPS ve SWEEPS olarak tanımlanan protokollere </a:t>
            </a:r>
            <a:r>
              <a:rPr lang="tr-TR" dirty="0" err="1"/>
              <a:t>evrildiler</a:t>
            </a:r>
            <a:r>
              <a:rPr lang="tr-TR" dirty="0"/>
              <a:t>. </a:t>
            </a:r>
          </a:p>
          <a:p>
            <a:endParaRPr lang="tr-TR" dirty="0"/>
          </a:p>
          <a:p>
            <a:r>
              <a:rPr lang="tr-TR" dirty="0"/>
              <a:t>Çünkü anlattığımız gibi kanal dar ve </a:t>
            </a:r>
            <a:r>
              <a:rPr lang="tr-TR" dirty="0" err="1"/>
              <a:t>kurvatürlü</a:t>
            </a:r>
            <a:r>
              <a:rPr lang="tr-TR" dirty="0"/>
              <a:t> bir yapı. Düz ve geniş olan bir kanal aslında istisna.</a:t>
            </a:r>
          </a:p>
          <a:p>
            <a:endParaRPr lang="tr-TR" dirty="0"/>
          </a:p>
          <a:p>
            <a:r>
              <a:rPr lang="tr-TR" dirty="0"/>
              <a:t>Lazerin ucundan direkt çıkan bir ışın doğrudan </a:t>
            </a:r>
            <a:r>
              <a:rPr lang="tr-TR" dirty="0" err="1"/>
              <a:t>apikale</a:t>
            </a:r>
            <a:r>
              <a:rPr lang="tr-TR" dirty="0"/>
              <a:t> hedef alıyor, duvarlara hedef alması lazım.</a:t>
            </a:r>
          </a:p>
          <a:p>
            <a:endParaRPr lang="tr-TR" dirty="0"/>
          </a:p>
          <a:p>
            <a:r>
              <a:rPr lang="tr-TR" dirty="0"/>
              <a:t>Ve </a:t>
            </a:r>
            <a:r>
              <a:rPr lang="tr-TR" dirty="0" err="1"/>
              <a:t>kurvatürlü</a:t>
            </a:r>
            <a:r>
              <a:rPr lang="tr-TR" dirty="0"/>
              <a:t> kanala ulaşamıyorsa onu kanala yerleştirmeden kullanacağımız bir teknoloji lazım.</a:t>
            </a:r>
          </a:p>
        </p:txBody>
      </p:sp>
      <p:sp>
        <p:nvSpPr>
          <p:cNvPr id="4" name="Slayt Numarası Yer Tutucusu 3"/>
          <p:cNvSpPr>
            <a:spLocks noGrp="1"/>
          </p:cNvSpPr>
          <p:nvPr>
            <p:ph type="sldNum" sz="quarter" idx="5"/>
          </p:nvPr>
        </p:nvSpPr>
        <p:spPr/>
        <p:txBody>
          <a:bodyPr/>
          <a:lstStyle/>
          <a:p>
            <a:fld id="{485296E4-7983-4E44-86E7-7B33C83A902F}" type="slidenum">
              <a:rPr lang="tr-TR" smtClean="0"/>
              <a:t>54</a:t>
            </a:fld>
            <a:endParaRPr lang="tr-TR"/>
          </a:p>
        </p:txBody>
      </p:sp>
    </p:spTree>
    <p:extLst>
      <p:ext uri="{BB962C8B-B14F-4D97-AF65-F5344CB8AC3E}">
        <p14:creationId xmlns:p14="http://schemas.microsoft.com/office/powerpoint/2010/main" val="30642334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F7AFFB9B-9FB8-469E-96F9-4D32314110B6}" type="datetimeFigureOut">
              <a:rPr lang="en-US" smtClean="0"/>
              <a:t>12/15/20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18027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8188762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0F7F47CF-67C9-420C-80A5-E2069FF0C2DF}" type="datetimeFigureOut">
              <a:rPr lang="en-US" smtClean="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9756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9130597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0266059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12/15/20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8805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12/15/20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4541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2228314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tr-TR"/>
              <a:t>Resim eklemek için simgeye tıklayın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2EF78E3-FDA3-4D28-AAA2-0B81F349A39D}" type="datetimeFigureOut">
              <a:rPr lang="en-US" smtClean="0"/>
              <a:t>12/15/20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8867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757839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tr-TR"/>
              <a:t>Asıl başlık stilini düzenlemek için tıklayın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713800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tr-TR"/>
              <a:t>Asıl başlık stilini düzenlemek için tıklayın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871725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9808950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1303840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35BB1C6-BF8F-4481-8AB2-603A1C8A906A}" type="datetimeFigureOut">
              <a:rPr lang="en-US" smtClean="0"/>
              <a:t>12/15/20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72438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35BB1C6-BF8F-4481-8AB2-603A1C8A906A}" type="datetimeFigureOut">
              <a:rPr lang="en-US" smtClean="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4675070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35BB1C6-BF8F-4481-8AB2-603A1C8A906A}" type="datetimeFigureOut">
              <a:rPr lang="en-US" smtClean="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6706361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12/15/20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93655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35BB1C6-BF8F-4481-8AB2-603A1C8A906A}" type="datetimeFigureOut">
              <a:rPr lang="en-US" smtClean="0"/>
              <a:t>12/15/20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1367162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746655-0E0E-1E42-B518-C4578119B762}"/>
              </a:ext>
            </a:extLst>
          </p:cNvPr>
          <p:cNvSpPr>
            <a:spLocks noGrp="1"/>
          </p:cNvSpPr>
          <p:nvPr>
            <p:ph type="ctrTitle"/>
          </p:nvPr>
        </p:nvSpPr>
        <p:spPr/>
        <p:txBody>
          <a:bodyPr/>
          <a:lstStyle/>
          <a:p>
            <a:r>
              <a:rPr lang="tr-TR" dirty="0" err="1"/>
              <a:t>Endodontide</a:t>
            </a:r>
            <a:r>
              <a:rPr lang="tr-TR" dirty="0"/>
              <a:t> lazer kullanımı</a:t>
            </a:r>
          </a:p>
        </p:txBody>
      </p:sp>
      <p:sp>
        <p:nvSpPr>
          <p:cNvPr id="3" name="Alt Başlık 2">
            <a:extLst>
              <a:ext uri="{FF2B5EF4-FFF2-40B4-BE49-F238E27FC236}">
                <a16:creationId xmlns:a16="http://schemas.microsoft.com/office/drawing/2014/main" id="{0FBF7E39-D2B5-BA41-87E3-A0FE330D7B0F}"/>
              </a:ext>
            </a:extLst>
          </p:cNvPr>
          <p:cNvSpPr>
            <a:spLocks noGrp="1"/>
          </p:cNvSpPr>
          <p:nvPr>
            <p:ph type="subTitle" idx="1"/>
          </p:nvPr>
        </p:nvSpPr>
        <p:spPr/>
        <p:txBody>
          <a:bodyPr>
            <a:normAutofit fontScale="77500" lnSpcReduction="20000"/>
          </a:bodyPr>
          <a:lstStyle/>
          <a:p>
            <a:r>
              <a:rPr lang="tr-TR" dirty="0"/>
              <a:t>Doç. Dr. Cangül keskin</a:t>
            </a:r>
          </a:p>
          <a:p>
            <a:r>
              <a:rPr lang="tr-TR" dirty="0" err="1"/>
              <a:t>Ondokuz</a:t>
            </a:r>
            <a:r>
              <a:rPr lang="tr-TR" dirty="0"/>
              <a:t> mayıs üniversitesi diş hekimliği fakültesi</a:t>
            </a:r>
          </a:p>
          <a:p>
            <a:r>
              <a:rPr lang="tr-TR" dirty="0"/>
              <a:t>2020</a:t>
            </a:r>
          </a:p>
        </p:txBody>
      </p:sp>
    </p:spTree>
    <p:extLst>
      <p:ext uri="{BB962C8B-B14F-4D97-AF65-F5344CB8AC3E}">
        <p14:creationId xmlns:p14="http://schemas.microsoft.com/office/powerpoint/2010/main" val="2185402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E8D27C-E3FB-5541-B1CA-D9667830E40C}"/>
              </a:ext>
            </a:extLst>
          </p:cNvPr>
          <p:cNvSpPr>
            <a:spLocks noGrp="1"/>
          </p:cNvSpPr>
          <p:nvPr>
            <p:ph type="title"/>
          </p:nvPr>
        </p:nvSpPr>
        <p:spPr/>
        <p:txBody>
          <a:bodyPr/>
          <a:lstStyle/>
          <a:p>
            <a:r>
              <a:rPr lang="tr-TR" dirty="0"/>
              <a:t>LAZER</a:t>
            </a:r>
          </a:p>
        </p:txBody>
      </p:sp>
      <p:sp>
        <p:nvSpPr>
          <p:cNvPr id="3" name="İçerik Yer Tutucusu 2">
            <a:extLst>
              <a:ext uri="{FF2B5EF4-FFF2-40B4-BE49-F238E27FC236}">
                <a16:creationId xmlns:a16="http://schemas.microsoft.com/office/drawing/2014/main" id="{A8541DD2-6160-474C-BCAC-05FC43D317E5}"/>
              </a:ext>
            </a:extLst>
          </p:cNvPr>
          <p:cNvSpPr>
            <a:spLocks noGrp="1"/>
          </p:cNvSpPr>
          <p:nvPr>
            <p:ph sz="quarter" idx="13"/>
          </p:nvPr>
        </p:nvSpPr>
        <p:spPr>
          <a:xfrm>
            <a:off x="685800" y="2431258"/>
            <a:ext cx="10394707" cy="3311189"/>
          </a:xfrm>
        </p:spPr>
        <p:txBody>
          <a:bodyPr/>
          <a:lstStyle/>
          <a:p>
            <a:r>
              <a:rPr lang="tr-TR" b="1" dirty="0" err="1"/>
              <a:t>L</a:t>
            </a:r>
            <a:r>
              <a:rPr lang="tr-TR" dirty="0" err="1"/>
              <a:t>ight</a:t>
            </a:r>
            <a:r>
              <a:rPr lang="tr-TR" dirty="0"/>
              <a:t> </a:t>
            </a:r>
            <a:r>
              <a:rPr lang="tr-TR" b="1" dirty="0" err="1"/>
              <a:t>A</a:t>
            </a:r>
            <a:r>
              <a:rPr lang="tr-TR" dirty="0" err="1"/>
              <a:t>mplification</a:t>
            </a:r>
            <a:r>
              <a:rPr lang="tr-TR" dirty="0"/>
              <a:t> </a:t>
            </a:r>
            <a:r>
              <a:rPr lang="tr-TR" dirty="0" err="1"/>
              <a:t>by</a:t>
            </a:r>
            <a:r>
              <a:rPr lang="tr-TR" dirty="0"/>
              <a:t> </a:t>
            </a:r>
            <a:r>
              <a:rPr lang="tr-TR" dirty="0" err="1"/>
              <a:t>the</a:t>
            </a:r>
            <a:r>
              <a:rPr lang="tr-TR" dirty="0"/>
              <a:t> </a:t>
            </a:r>
            <a:r>
              <a:rPr lang="tr-TR" b="1" dirty="0" err="1"/>
              <a:t>S</a:t>
            </a:r>
            <a:r>
              <a:rPr lang="tr-TR" dirty="0" err="1"/>
              <a:t>timulation</a:t>
            </a:r>
            <a:r>
              <a:rPr lang="tr-TR" dirty="0"/>
              <a:t> </a:t>
            </a:r>
            <a:r>
              <a:rPr lang="tr-TR" b="1" dirty="0" err="1"/>
              <a:t>E</a:t>
            </a:r>
            <a:r>
              <a:rPr lang="tr-TR" dirty="0" err="1"/>
              <a:t>mission</a:t>
            </a:r>
            <a:r>
              <a:rPr lang="tr-TR" dirty="0"/>
              <a:t> of </a:t>
            </a:r>
            <a:r>
              <a:rPr lang="tr-TR" b="1" dirty="0" err="1"/>
              <a:t>R</a:t>
            </a:r>
            <a:r>
              <a:rPr lang="tr-TR" dirty="0" err="1"/>
              <a:t>adiation</a:t>
            </a:r>
            <a:endParaRPr lang="tr-TR" dirty="0"/>
          </a:p>
          <a:p>
            <a:r>
              <a:rPr lang="tr-TR" dirty="0"/>
              <a:t>Uyarı ile elde edilen radyasyondan kaynaklanan ışığın güçlendirilmesi</a:t>
            </a:r>
          </a:p>
        </p:txBody>
      </p:sp>
      <p:pic>
        <p:nvPicPr>
          <p:cNvPr id="5" name="Resim 4">
            <a:extLst>
              <a:ext uri="{FF2B5EF4-FFF2-40B4-BE49-F238E27FC236}">
                <a16:creationId xmlns:a16="http://schemas.microsoft.com/office/drawing/2014/main" id="{74FF3580-8237-CA4E-98B7-3CCF6C366438}"/>
              </a:ext>
            </a:extLst>
          </p:cNvPr>
          <p:cNvPicPr>
            <a:picLocks noChangeAspect="1"/>
          </p:cNvPicPr>
          <p:nvPr/>
        </p:nvPicPr>
        <p:blipFill rotWithShape="1">
          <a:blip r:embed="rId3"/>
          <a:srcRect t="19375"/>
          <a:stretch/>
        </p:blipFill>
        <p:spPr>
          <a:xfrm>
            <a:off x="3396343" y="3439337"/>
            <a:ext cx="5151938" cy="3184885"/>
          </a:xfrm>
          <a:prstGeom prst="rect">
            <a:avLst/>
          </a:prstGeom>
        </p:spPr>
      </p:pic>
    </p:spTree>
    <p:extLst>
      <p:ext uri="{BB962C8B-B14F-4D97-AF65-F5344CB8AC3E}">
        <p14:creationId xmlns:p14="http://schemas.microsoft.com/office/powerpoint/2010/main" val="3725513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2C5BEA-7EB6-BE49-AFF8-BB8F0D86AAEF}"/>
              </a:ext>
            </a:extLst>
          </p:cNvPr>
          <p:cNvSpPr>
            <a:spLocks noGrp="1"/>
          </p:cNvSpPr>
          <p:nvPr>
            <p:ph idx="1"/>
          </p:nvPr>
        </p:nvSpPr>
        <p:spPr/>
        <p:txBody>
          <a:bodyPr/>
          <a:lstStyle/>
          <a:p>
            <a:pPr>
              <a:lnSpc>
                <a:spcPct val="150000"/>
              </a:lnSpc>
            </a:pPr>
            <a:r>
              <a:rPr lang="tr-TR" dirty="0" err="1"/>
              <a:t>Endodontide</a:t>
            </a:r>
            <a:r>
              <a:rPr lang="tr-TR" dirty="0"/>
              <a:t> ilk defa 1971’de </a:t>
            </a:r>
            <a:r>
              <a:rPr lang="tr-TR" dirty="0" err="1"/>
              <a:t>apikal</a:t>
            </a:r>
            <a:r>
              <a:rPr lang="tr-TR" dirty="0"/>
              <a:t> </a:t>
            </a:r>
            <a:r>
              <a:rPr lang="tr-TR" dirty="0" err="1"/>
              <a:t>forameni</a:t>
            </a:r>
            <a:r>
              <a:rPr lang="tr-TR" dirty="0"/>
              <a:t> tıkamak için karbondioksit lazer kullanılmıştır.</a:t>
            </a:r>
          </a:p>
        </p:txBody>
      </p:sp>
    </p:spTree>
    <p:extLst>
      <p:ext uri="{BB962C8B-B14F-4D97-AF65-F5344CB8AC3E}">
        <p14:creationId xmlns:p14="http://schemas.microsoft.com/office/powerpoint/2010/main" val="273321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2009E4-6445-1A4A-BD1C-5231CF48C45A}"/>
              </a:ext>
            </a:extLst>
          </p:cNvPr>
          <p:cNvSpPr>
            <a:spLocks noGrp="1"/>
          </p:cNvSpPr>
          <p:nvPr>
            <p:ph type="title"/>
          </p:nvPr>
        </p:nvSpPr>
        <p:spPr/>
        <p:txBody>
          <a:bodyPr/>
          <a:lstStyle/>
          <a:p>
            <a:r>
              <a:rPr lang="tr-TR" dirty="0"/>
              <a:t>Lazer bir dokuya uygulandığında</a:t>
            </a:r>
          </a:p>
        </p:txBody>
      </p:sp>
      <p:sp>
        <p:nvSpPr>
          <p:cNvPr id="3" name="İçerik Yer Tutucusu 2">
            <a:extLst>
              <a:ext uri="{FF2B5EF4-FFF2-40B4-BE49-F238E27FC236}">
                <a16:creationId xmlns:a16="http://schemas.microsoft.com/office/drawing/2014/main" id="{AA8A3E83-4F61-C449-A44E-2A6946512DF7}"/>
              </a:ext>
            </a:extLst>
          </p:cNvPr>
          <p:cNvSpPr>
            <a:spLocks noGrp="1"/>
          </p:cNvSpPr>
          <p:nvPr>
            <p:ph idx="1"/>
          </p:nvPr>
        </p:nvSpPr>
        <p:spPr>
          <a:xfrm>
            <a:off x="1154954" y="2997816"/>
            <a:ext cx="8825659" cy="2489200"/>
          </a:xfrm>
        </p:spPr>
        <p:txBody>
          <a:bodyPr/>
          <a:lstStyle/>
          <a:p>
            <a:r>
              <a:rPr lang="tr-TR" dirty="0" err="1"/>
              <a:t>Absorbsiyon</a:t>
            </a:r>
            <a:endParaRPr lang="tr-TR" dirty="0"/>
          </a:p>
          <a:p>
            <a:r>
              <a:rPr lang="tr-TR" dirty="0"/>
              <a:t>Derin dokulara iletilme</a:t>
            </a:r>
          </a:p>
          <a:p>
            <a:r>
              <a:rPr lang="tr-TR" dirty="0"/>
              <a:t>Yayılma</a:t>
            </a:r>
          </a:p>
          <a:p>
            <a:r>
              <a:rPr lang="tr-TR" dirty="0"/>
              <a:t>Yansıma</a:t>
            </a:r>
          </a:p>
        </p:txBody>
      </p:sp>
      <p:pic>
        <p:nvPicPr>
          <p:cNvPr id="4" name="Resim 3">
            <a:extLst>
              <a:ext uri="{FF2B5EF4-FFF2-40B4-BE49-F238E27FC236}">
                <a16:creationId xmlns:a16="http://schemas.microsoft.com/office/drawing/2014/main" id="{E081B77F-3136-E54B-9770-C607AA08A18C}"/>
              </a:ext>
            </a:extLst>
          </p:cNvPr>
          <p:cNvPicPr>
            <a:picLocks noChangeAspect="1"/>
          </p:cNvPicPr>
          <p:nvPr/>
        </p:nvPicPr>
        <p:blipFill rotWithShape="1">
          <a:blip r:embed="rId3"/>
          <a:srcRect l="30322" t="30220"/>
          <a:stretch/>
        </p:blipFill>
        <p:spPr>
          <a:xfrm>
            <a:off x="5741987" y="2600501"/>
            <a:ext cx="4371976" cy="3283831"/>
          </a:xfrm>
          <a:prstGeom prst="rect">
            <a:avLst/>
          </a:prstGeom>
        </p:spPr>
      </p:pic>
    </p:spTree>
    <p:extLst>
      <p:ext uri="{BB962C8B-B14F-4D97-AF65-F5344CB8AC3E}">
        <p14:creationId xmlns:p14="http://schemas.microsoft.com/office/powerpoint/2010/main" val="32261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ACD5B8-7147-5245-8EBF-8E987767F25D}"/>
              </a:ext>
            </a:extLst>
          </p:cNvPr>
          <p:cNvSpPr>
            <a:spLocks noGrp="1"/>
          </p:cNvSpPr>
          <p:nvPr>
            <p:ph type="title"/>
          </p:nvPr>
        </p:nvSpPr>
        <p:spPr/>
        <p:txBody>
          <a:bodyPr/>
          <a:lstStyle/>
          <a:p>
            <a:r>
              <a:rPr lang="tr-TR" dirty="0" err="1"/>
              <a:t>Absorbsiyon</a:t>
            </a:r>
            <a:endParaRPr lang="tr-TR" dirty="0"/>
          </a:p>
        </p:txBody>
      </p:sp>
      <p:sp>
        <p:nvSpPr>
          <p:cNvPr id="3" name="İçerik Yer Tutucusu 2">
            <a:extLst>
              <a:ext uri="{FF2B5EF4-FFF2-40B4-BE49-F238E27FC236}">
                <a16:creationId xmlns:a16="http://schemas.microsoft.com/office/drawing/2014/main" id="{84350B7C-D119-2C48-B013-5C4074EFB2F6}"/>
              </a:ext>
            </a:extLst>
          </p:cNvPr>
          <p:cNvSpPr>
            <a:spLocks noGrp="1"/>
          </p:cNvSpPr>
          <p:nvPr>
            <p:ph idx="1"/>
          </p:nvPr>
        </p:nvSpPr>
        <p:spPr/>
        <p:txBody>
          <a:bodyPr/>
          <a:lstStyle/>
          <a:p>
            <a:pPr>
              <a:lnSpc>
                <a:spcPct val="150000"/>
              </a:lnSpc>
            </a:pPr>
            <a:r>
              <a:rPr lang="tr-TR" dirty="0"/>
              <a:t>Dokunun </a:t>
            </a:r>
            <a:r>
              <a:rPr lang="tr-TR" dirty="0" err="1"/>
              <a:t>pigmentasyonu</a:t>
            </a:r>
            <a:endParaRPr lang="tr-TR" dirty="0"/>
          </a:p>
          <a:p>
            <a:pPr>
              <a:lnSpc>
                <a:spcPct val="150000"/>
              </a:lnSpc>
            </a:pPr>
            <a:r>
              <a:rPr lang="tr-TR" dirty="0"/>
              <a:t>Dokunun </a:t>
            </a:r>
            <a:r>
              <a:rPr lang="tr-TR" dirty="0" err="1"/>
              <a:t>absorbsiyon</a:t>
            </a:r>
            <a:r>
              <a:rPr lang="tr-TR" dirty="0"/>
              <a:t> seviyesine</a:t>
            </a:r>
          </a:p>
          <a:p>
            <a:pPr>
              <a:lnSpc>
                <a:spcPct val="150000"/>
              </a:lnSpc>
            </a:pPr>
            <a:r>
              <a:rPr lang="tr-TR" dirty="0"/>
              <a:t>Su içerik miktarına</a:t>
            </a:r>
          </a:p>
          <a:p>
            <a:pPr>
              <a:lnSpc>
                <a:spcPct val="150000"/>
              </a:lnSpc>
            </a:pPr>
            <a:r>
              <a:rPr lang="tr-TR" dirty="0"/>
              <a:t>Lazerin dalga boyu</a:t>
            </a:r>
          </a:p>
          <a:p>
            <a:pPr>
              <a:lnSpc>
                <a:spcPct val="150000"/>
              </a:lnSpc>
            </a:pPr>
            <a:r>
              <a:rPr lang="tr-TR" dirty="0"/>
              <a:t>Emisyon </a:t>
            </a:r>
            <a:r>
              <a:rPr lang="tr-TR" dirty="0" err="1"/>
              <a:t>modu</a:t>
            </a:r>
            <a:endParaRPr lang="tr-TR" dirty="0"/>
          </a:p>
        </p:txBody>
      </p:sp>
    </p:spTree>
    <p:extLst>
      <p:ext uri="{BB962C8B-B14F-4D97-AF65-F5344CB8AC3E}">
        <p14:creationId xmlns:p14="http://schemas.microsoft.com/office/powerpoint/2010/main" val="4195648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350B82-F668-6D4E-BC89-9BADC7382F70}"/>
              </a:ext>
            </a:extLst>
          </p:cNvPr>
          <p:cNvSpPr>
            <a:spLocks noGrp="1"/>
          </p:cNvSpPr>
          <p:nvPr>
            <p:ph type="title"/>
          </p:nvPr>
        </p:nvSpPr>
        <p:spPr/>
        <p:txBody>
          <a:bodyPr/>
          <a:lstStyle/>
          <a:p>
            <a:r>
              <a:rPr lang="tr-TR" dirty="0"/>
              <a:t>Yayılma</a:t>
            </a:r>
          </a:p>
        </p:txBody>
      </p:sp>
      <p:sp>
        <p:nvSpPr>
          <p:cNvPr id="3" name="İçerik Yer Tutucusu 2">
            <a:extLst>
              <a:ext uri="{FF2B5EF4-FFF2-40B4-BE49-F238E27FC236}">
                <a16:creationId xmlns:a16="http://schemas.microsoft.com/office/drawing/2014/main" id="{05F7C204-7CF7-9743-95E3-578F8B1C2EF6}"/>
              </a:ext>
            </a:extLst>
          </p:cNvPr>
          <p:cNvSpPr>
            <a:spLocks noGrp="1"/>
          </p:cNvSpPr>
          <p:nvPr>
            <p:ph idx="1"/>
          </p:nvPr>
        </p:nvSpPr>
        <p:spPr/>
        <p:txBody>
          <a:bodyPr/>
          <a:lstStyle/>
          <a:p>
            <a:r>
              <a:rPr lang="tr-TR" dirty="0"/>
              <a:t>Doku içinde molekülden moleküle yayılmasıdır.</a:t>
            </a:r>
          </a:p>
          <a:p>
            <a:r>
              <a:rPr lang="tr-TR" dirty="0"/>
              <a:t>Komşu yapılara ısı transferine ve lazer enerjisinin azalmasına yol açabilir.</a:t>
            </a:r>
          </a:p>
        </p:txBody>
      </p:sp>
    </p:spTree>
    <p:extLst>
      <p:ext uri="{BB962C8B-B14F-4D97-AF65-F5344CB8AC3E}">
        <p14:creationId xmlns:p14="http://schemas.microsoft.com/office/powerpoint/2010/main" val="2113274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D9A395-1EDE-2441-9F22-EACCE8135378}"/>
              </a:ext>
            </a:extLst>
          </p:cNvPr>
          <p:cNvSpPr>
            <a:spLocks noGrp="1"/>
          </p:cNvSpPr>
          <p:nvPr>
            <p:ph type="title"/>
          </p:nvPr>
        </p:nvSpPr>
        <p:spPr/>
        <p:txBody>
          <a:bodyPr/>
          <a:lstStyle/>
          <a:p>
            <a:r>
              <a:rPr lang="tr-TR" dirty="0"/>
              <a:t>Lazer ışınlarının dokularda yaratacağı etkiler</a:t>
            </a:r>
          </a:p>
        </p:txBody>
      </p:sp>
      <p:sp>
        <p:nvSpPr>
          <p:cNvPr id="3" name="İçerik Yer Tutucusu 2">
            <a:extLst>
              <a:ext uri="{FF2B5EF4-FFF2-40B4-BE49-F238E27FC236}">
                <a16:creationId xmlns:a16="http://schemas.microsoft.com/office/drawing/2014/main" id="{D0C9D475-FEB3-1A46-B709-50B0836657B1}"/>
              </a:ext>
            </a:extLst>
          </p:cNvPr>
          <p:cNvSpPr>
            <a:spLocks noGrp="1"/>
          </p:cNvSpPr>
          <p:nvPr>
            <p:ph idx="1"/>
          </p:nvPr>
        </p:nvSpPr>
        <p:spPr>
          <a:xfrm>
            <a:off x="1154954" y="2603500"/>
            <a:ext cx="10046446" cy="2857500"/>
          </a:xfrm>
        </p:spPr>
        <p:txBody>
          <a:bodyPr numCol="2">
            <a:normAutofit/>
          </a:bodyPr>
          <a:lstStyle/>
          <a:p>
            <a:r>
              <a:rPr lang="tr-TR" dirty="0"/>
              <a:t>Fotokimyasal Etkiler</a:t>
            </a:r>
          </a:p>
          <a:p>
            <a:pPr lvl="1"/>
            <a:r>
              <a:rPr lang="tr-TR" dirty="0" err="1"/>
              <a:t>Fotodinamik</a:t>
            </a:r>
            <a:r>
              <a:rPr lang="tr-TR" dirty="0"/>
              <a:t> terapi</a:t>
            </a:r>
          </a:p>
          <a:p>
            <a:pPr lvl="1"/>
            <a:r>
              <a:rPr lang="tr-TR" dirty="0" err="1"/>
              <a:t>Biyostimülasyon</a:t>
            </a:r>
            <a:endParaRPr lang="tr-TR" dirty="0"/>
          </a:p>
          <a:p>
            <a:pPr lvl="1"/>
            <a:r>
              <a:rPr lang="tr-TR" dirty="0" err="1"/>
              <a:t>Fluresans</a:t>
            </a:r>
            <a:r>
              <a:rPr lang="tr-TR" dirty="0"/>
              <a:t> etki</a:t>
            </a:r>
          </a:p>
          <a:p>
            <a:r>
              <a:rPr lang="tr-TR" dirty="0" err="1"/>
              <a:t>Fototermal</a:t>
            </a:r>
            <a:r>
              <a:rPr lang="tr-TR" dirty="0"/>
              <a:t> Etkiler</a:t>
            </a:r>
          </a:p>
          <a:p>
            <a:pPr lvl="1"/>
            <a:r>
              <a:rPr lang="tr-TR" dirty="0" err="1"/>
              <a:t>Fotoablasyon</a:t>
            </a:r>
            <a:endParaRPr lang="tr-TR" dirty="0"/>
          </a:p>
          <a:p>
            <a:pPr lvl="1"/>
            <a:r>
              <a:rPr lang="tr-TR" dirty="0" err="1"/>
              <a:t>Fotopirolizis</a:t>
            </a:r>
            <a:endParaRPr lang="tr-TR" dirty="0"/>
          </a:p>
          <a:p>
            <a:r>
              <a:rPr lang="tr-TR" dirty="0"/>
              <a:t>Fotomekanik Etkiler</a:t>
            </a:r>
          </a:p>
          <a:p>
            <a:pPr lvl="1"/>
            <a:r>
              <a:rPr lang="tr-TR" dirty="0" err="1"/>
              <a:t>Fotodistrapsiyon</a:t>
            </a:r>
            <a:r>
              <a:rPr lang="tr-TR" dirty="0"/>
              <a:t> veya </a:t>
            </a:r>
            <a:r>
              <a:rPr lang="tr-TR" dirty="0" err="1"/>
              <a:t>fotodisakkosiyasyon</a:t>
            </a:r>
            <a:endParaRPr lang="tr-TR" dirty="0"/>
          </a:p>
          <a:p>
            <a:pPr lvl="1"/>
            <a:r>
              <a:rPr lang="tr-TR" dirty="0" err="1"/>
              <a:t>Fotoakustik</a:t>
            </a:r>
            <a:r>
              <a:rPr lang="tr-TR" dirty="0"/>
              <a:t> etki</a:t>
            </a:r>
          </a:p>
          <a:p>
            <a:r>
              <a:rPr lang="tr-TR" dirty="0" err="1"/>
              <a:t>Fotoelektriksel</a:t>
            </a:r>
            <a:r>
              <a:rPr lang="tr-TR" dirty="0"/>
              <a:t> Etkiler</a:t>
            </a:r>
          </a:p>
          <a:p>
            <a:pPr lvl="1"/>
            <a:r>
              <a:rPr lang="tr-TR" dirty="0" err="1"/>
              <a:t>Fotoplazmozis</a:t>
            </a:r>
            <a:endParaRPr lang="tr-TR" dirty="0"/>
          </a:p>
        </p:txBody>
      </p:sp>
    </p:spTree>
    <p:extLst>
      <p:ext uri="{BB962C8B-B14F-4D97-AF65-F5344CB8AC3E}">
        <p14:creationId xmlns:p14="http://schemas.microsoft.com/office/powerpoint/2010/main" val="1851841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FB9139-66FE-834B-9261-560207554951}"/>
              </a:ext>
            </a:extLst>
          </p:cNvPr>
          <p:cNvSpPr>
            <a:spLocks noGrp="1"/>
          </p:cNvSpPr>
          <p:nvPr>
            <p:ph type="title"/>
          </p:nvPr>
        </p:nvSpPr>
        <p:spPr/>
        <p:txBody>
          <a:bodyPr/>
          <a:lstStyle/>
          <a:p>
            <a:r>
              <a:rPr lang="tr-TR" dirty="0"/>
              <a:t>Lazer Sistemlerinin Sınıflandırılması</a:t>
            </a:r>
          </a:p>
        </p:txBody>
      </p:sp>
      <p:sp>
        <p:nvSpPr>
          <p:cNvPr id="3" name="İçerik Yer Tutucusu 2">
            <a:extLst>
              <a:ext uri="{FF2B5EF4-FFF2-40B4-BE49-F238E27FC236}">
                <a16:creationId xmlns:a16="http://schemas.microsoft.com/office/drawing/2014/main" id="{01DF3AA5-77A5-9046-9FFB-5CC41B28551F}"/>
              </a:ext>
            </a:extLst>
          </p:cNvPr>
          <p:cNvSpPr>
            <a:spLocks noGrp="1"/>
          </p:cNvSpPr>
          <p:nvPr>
            <p:ph idx="1"/>
          </p:nvPr>
        </p:nvSpPr>
        <p:spPr/>
        <p:txBody>
          <a:bodyPr/>
          <a:lstStyle/>
          <a:p>
            <a:r>
              <a:rPr lang="tr-TR" b="1" dirty="0"/>
              <a:t>Lazer aktif maddesine göre</a:t>
            </a:r>
          </a:p>
          <a:p>
            <a:pPr lvl="1"/>
            <a:r>
              <a:rPr lang="tr-TR" dirty="0"/>
              <a:t>Katı maddeler (</a:t>
            </a:r>
            <a:r>
              <a:rPr lang="tr-TR" dirty="0" err="1"/>
              <a:t>Gornet</a:t>
            </a:r>
            <a:r>
              <a:rPr lang="tr-TR" dirty="0"/>
              <a:t>, Kripton, </a:t>
            </a:r>
            <a:r>
              <a:rPr lang="tr-TR" dirty="0" err="1"/>
              <a:t>Rubin</a:t>
            </a:r>
            <a:r>
              <a:rPr lang="tr-TR" dirty="0"/>
              <a:t>, </a:t>
            </a:r>
            <a:r>
              <a:rPr lang="tr-TR" dirty="0" err="1"/>
              <a:t>Alexandrit</a:t>
            </a:r>
            <a:r>
              <a:rPr lang="tr-TR" dirty="0"/>
              <a:t> lazer)</a:t>
            </a:r>
          </a:p>
          <a:p>
            <a:pPr lvl="1"/>
            <a:r>
              <a:rPr lang="tr-TR" dirty="0"/>
              <a:t>Gazlar (Argon, Karbondioksit lazer)</a:t>
            </a:r>
          </a:p>
          <a:p>
            <a:pPr lvl="1"/>
            <a:r>
              <a:rPr lang="tr-TR" dirty="0"/>
              <a:t>Uyarılmış </a:t>
            </a:r>
            <a:r>
              <a:rPr lang="tr-TR" dirty="0" err="1"/>
              <a:t>asalgaz</a:t>
            </a:r>
            <a:r>
              <a:rPr lang="tr-TR" dirty="0"/>
              <a:t> </a:t>
            </a:r>
            <a:r>
              <a:rPr lang="tr-TR" dirty="0" err="1"/>
              <a:t>halojenit</a:t>
            </a:r>
            <a:r>
              <a:rPr lang="tr-TR" dirty="0"/>
              <a:t> (</a:t>
            </a:r>
            <a:r>
              <a:rPr lang="tr-TR" dirty="0" err="1"/>
              <a:t>Excimer</a:t>
            </a:r>
            <a:r>
              <a:rPr lang="tr-TR" dirty="0"/>
              <a:t> lazer: </a:t>
            </a:r>
            <a:r>
              <a:rPr lang="tr-TR" dirty="0" err="1"/>
              <a:t>Xenon</a:t>
            </a:r>
            <a:r>
              <a:rPr lang="tr-TR" dirty="0"/>
              <a:t>/Flor, Argon/Klor)</a:t>
            </a:r>
          </a:p>
          <a:p>
            <a:pPr lvl="1"/>
            <a:r>
              <a:rPr lang="tr-TR" dirty="0"/>
              <a:t>Boya tanecikleri (</a:t>
            </a:r>
            <a:r>
              <a:rPr lang="tr-TR" dirty="0" err="1"/>
              <a:t>dye</a:t>
            </a:r>
            <a:r>
              <a:rPr lang="tr-TR" dirty="0"/>
              <a:t> lazer)</a:t>
            </a:r>
          </a:p>
          <a:p>
            <a:pPr lvl="1"/>
            <a:r>
              <a:rPr lang="tr-TR" dirty="0"/>
              <a:t>Yarı iletken lazerler (Diyot)</a:t>
            </a:r>
          </a:p>
          <a:p>
            <a:pPr marL="0" indent="0">
              <a:buNone/>
            </a:pPr>
            <a:endParaRPr lang="tr-TR" dirty="0"/>
          </a:p>
        </p:txBody>
      </p:sp>
    </p:spTree>
    <p:extLst>
      <p:ext uri="{BB962C8B-B14F-4D97-AF65-F5344CB8AC3E}">
        <p14:creationId xmlns:p14="http://schemas.microsoft.com/office/powerpoint/2010/main" val="3910386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67F68F-8AE5-7E4E-B850-60C83C139DE9}"/>
              </a:ext>
            </a:extLst>
          </p:cNvPr>
          <p:cNvSpPr>
            <a:spLocks noGrp="1"/>
          </p:cNvSpPr>
          <p:nvPr>
            <p:ph type="title"/>
          </p:nvPr>
        </p:nvSpPr>
        <p:spPr/>
        <p:txBody>
          <a:bodyPr/>
          <a:lstStyle/>
          <a:p>
            <a:r>
              <a:rPr lang="tr-TR" dirty="0"/>
              <a:t>Lazer Sistemlerinin Sınıflandırılması</a:t>
            </a:r>
          </a:p>
        </p:txBody>
      </p:sp>
      <p:sp>
        <p:nvSpPr>
          <p:cNvPr id="3" name="İçerik Yer Tutucusu 2">
            <a:extLst>
              <a:ext uri="{FF2B5EF4-FFF2-40B4-BE49-F238E27FC236}">
                <a16:creationId xmlns:a16="http://schemas.microsoft.com/office/drawing/2014/main" id="{5DB964B2-E574-6F43-AEFF-CA7062190BD5}"/>
              </a:ext>
            </a:extLst>
          </p:cNvPr>
          <p:cNvSpPr>
            <a:spLocks noGrp="1"/>
          </p:cNvSpPr>
          <p:nvPr>
            <p:ph idx="1"/>
          </p:nvPr>
        </p:nvSpPr>
        <p:spPr/>
        <p:txBody>
          <a:bodyPr/>
          <a:lstStyle/>
          <a:p>
            <a:r>
              <a:rPr lang="tr-TR" b="1" dirty="0"/>
              <a:t>Lazer ışınlarının hareketine göre sınıflandırma</a:t>
            </a:r>
          </a:p>
          <a:p>
            <a:pPr lvl="1"/>
            <a:r>
              <a:rPr lang="tr-TR" dirty="0"/>
              <a:t>Devamlı ışın verenler</a:t>
            </a:r>
          </a:p>
          <a:p>
            <a:pPr lvl="1"/>
            <a:r>
              <a:rPr lang="tr-TR" dirty="0"/>
              <a:t>Atımlı ışın verenler</a:t>
            </a:r>
          </a:p>
          <a:p>
            <a:pPr lvl="1"/>
            <a:r>
              <a:rPr lang="tr-TR" dirty="0"/>
              <a:t>Dalgalı akım olarak ışın verenler</a:t>
            </a:r>
          </a:p>
          <a:p>
            <a:pPr lvl="1"/>
            <a:endParaRPr lang="tr-TR" dirty="0"/>
          </a:p>
        </p:txBody>
      </p:sp>
    </p:spTree>
    <p:extLst>
      <p:ext uri="{BB962C8B-B14F-4D97-AF65-F5344CB8AC3E}">
        <p14:creationId xmlns:p14="http://schemas.microsoft.com/office/powerpoint/2010/main" val="2526297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CE75B2-3339-6149-8E46-2A401613C6AC}"/>
              </a:ext>
            </a:extLst>
          </p:cNvPr>
          <p:cNvSpPr>
            <a:spLocks noGrp="1"/>
          </p:cNvSpPr>
          <p:nvPr>
            <p:ph type="title"/>
          </p:nvPr>
        </p:nvSpPr>
        <p:spPr/>
        <p:txBody>
          <a:bodyPr/>
          <a:lstStyle/>
          <a:p>
            <a:r>
              <a:rPr lang="tr-TR" dirty="0"/>
              <a:t>Lazer Sistemlerinin Sınıflandırılması</a:t>
            </a:r>
          </a:p>
        </p:txBody>
      </p:sp>
      <p:sp>
        <p:nvSpPr>
          <p:cNvPr id="3" name="İçerik Yer Tutucusu 2">
            <a:extLst>
              <a:ext uri="{FF2B5EF4-FFF2-40B4-BE49-F238E27FC236}">
                <a16:creationId xmlns:a16="http://schemas.microsoft.com/office/drawing/2014/main" id="{C071CB73-0BDA-704D-AE32-E01618F6C356}"/>
              </a:ext>
            </a:extLst>
          </p:cNvPr>
          <p:cNvSpPr>
            <a:spLocks noGrp="1"/>
          </p:cNvSpPr>
          <p:nvPr>
            <p:ph idx="1"/>
          </p:nvPr>
        </p:nvSpPr>
        <p:spPr/>
        <p:txBody>
          <a:bodyPr/>
          <a:lstStyle/>
          <a:p>
            <a:r>
              <a:rPr lang="tr-TR" b="1" dirty="0"/>
              <a:t>Dalga boyuna göre sınıflama</a:t>
            </a:r>
          </a:p>
          <a:p>
            <a:pPr lvl="1"/>
            <a:r>
              <a:rPr lang="tr-TR" dirty="0"/>
              <a:t>UV ışınlar</a:t>
            </a:r>
          </a:p>
          <a:p>
            <a:pPr lvl="1"/>
            <a:r>
              <a:rPr lang="tr-TR" dirty="0" err="1"/>
              <a:t>İnfrared</a:t>
            </a:r>
            <a:r>
              <a:rPr lang="tr-TR" dirty="0"/>
              <a:t> ışınlar</a:t>
            </a:r>
          </a:p>
          <a:p>
            <a:pPr lvl="1"/>
            <a:r>
              <a:rPr lang="tr-TR" dirty="0"/>
              <a:t>Görünen spektrumdaki ışınlar</a:t>
            </a:r>
          </a:p>
        </p:txBody>
      </p:sp>
    </p:spTree>
    <p:extLst>
      <p:ext uri="{BB962C8B-B14F-4D97-AF65-F5344CB8AC3E}">
        <p14:creationId xmlns:p14="http://schemas.microsoft.com/office/powerpoint/2010/main" val="29897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7C317E-BE27-9649-B1E5-1D7A000D4A10}"/>
              </a:ext>
            </a:extLst>
          </p:cNvPr>
          <p:cNvSpPr>
            <a:spLocks noGrp="1"/>
          </p:cNvSpPr>
          <p:nvPr>
            <p:ph type="title"/>
          </p:nvPr>
        </p:nvSpPr>
        <p:spPr/>
        <p:txBody>
          <a:bodyPr/>
          <a:lstStyle/>
          <a:p>
            <a:r>
              <a:rPr lang="tr-TR" dirty="0"/>
              <a:t>Lazer Sistemlerinin Sınıflandırılması</a:t>
            </a:r>
          </a:p>
        </p:txBody>
      </p:sp>
      <p:sp>
        <p:nvSpPr>
          <p:cNvPr id="3" name="İçerik Yer Tutucusu 2">
            <a:extLst>
              <a:ext uri="{FF2B5EF4-FFF2-40B4-BE49-F238E27FC236}">
                <a16:creationId xmlns:a16="http://schemas.microsoft.com/office/drawing/2014/main" id="{C3F87E8F-4B78-8A4C-A13D-A29DECEC2FB9}"/>
              </a:ext>
            </a:extLst>
          </p:cNvPr>
          <p:cNvSpPr>
            <a:spLocks noGrp="1"/>
          </p:cNvSpPr>
          <p:nvPr>
            <p:ph idx="1"/>
          </p:nvPr>
        </p:nvSpPr>
        <p:spPr/>
        <p:txBody>
          <a:bodyPr/>
          <a:lstStyle/>
          <a:p>
            <a:r>
              <a:rPr lang="tr-TR" b="1" dirty="0"/>
              <a:t>Işınların enerjisine göre sınıflama</a:t>
            </a:r>
          </a:p>
          <a:p>
            <a:pPr lvl="1"/>
            <a:r>
              <a:rPr lang="tr-TR" dirty="0" err="1"/>
              <a:t>Soft</a:t>
            </a:r>
            <a:r>
              <a:rPr lang="tr-TR" dirty="0"/>
              <a:t> lazer</a:t>
            </a:r>
          </a:p>
          <a:p>
            <a:pPr lvl="1"/>
            <a:r>
              <a:rPr lang="tr-TR" dirty="0" err="1"/>
              <a:t>Mid</a:t>
            </a:r>
            <a:r>
              <a:rPr lang="tr-TR" dirty="0"/>
              <a:t> lazer</a:t>
            </a:r>
          </a:p>
          <a:p>
            <a:pPr lvl="1"/>
            <a:r>
              <a:rPr lang="tr-TR" dirty="0"/>
              <a:t>Hard lazer</a:t>
            </a:r>
          </a:p>
        </p:txBody>
      </p:sp>
    </p:spTree>
    <p:extLst>
      <p:ext uri="{BB962C8B-B14F-4D97-AF65-F5344CB8AC3E}">
        <p14:creationId xmlns:p14="http://schemas.microsoft.com/office/powerpoint/2010/main" val="3106081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3A34A0-C822-7E41-9C57-DA5186BEB079}"/>
              </a:ext>
            </a:extLst>
          </p:cNvPr>
          <p:cNvSpPr>
            <a:spLocks noGrp="1"/>
          </p:cNvSpPr>
          <p:nvPr>
            <p:ph type="title"/>
          </p:nvPr>
        </p:nvSpPr>
        <p:spPr/>
        <p:txBody>
          <a:bodyPr/>
          <a:lstStyle/>
          <a:p>
            <a:r>
              <a:rPr lang="tr-TR" dirty="0" err="1"/>
              <a:t>Soft</a:t>
            </a:r>
            <a:r>
              <a:rPr lang="tr-TR" dirty="0"/>
              <a:t> lazer sistemleri</a:t>
            </a:r>
          </a:p>
        </p:txBody>
      </p:sp>
      <p:sp>
        <p:nvSpPr>
          <p:cNvPr id="3" name="İçerik Yer Tutucusu 2">
            <a:extLst>
              <a:ext uri="{FF2B5EF4-FFF2-40B4-BE49-F238E27FC236}">
                <a16:creationId xmlns:a16="http://schemas.microsoft.com/office/drawing/2014/main" id="{201A3498-70D4-4449-A878-C644F7653279}"/>
              </a:ext>
            </a:extLst>
          </p:cNvPr>
          <p:cNvSpPr>
            <a:spLocks noGrp="1"/>
          </p:cNvSpPr>
          <p:nvPr>
            <p:ph idx="1"/>
          </p:nvPr>
        </p:nvSpPr>
        <p:spPr>
          <a:xfrm>
            <a:off x="900954" y="2870200"/>
            <a:ext cx="8825659" cy="3416300"/>
          </a:xfrm>
        </p:spPr>
        <p:txBody>
          <a:bodyPr/>
          <a:lstStyle/>
          <a:p>
            <a:r>
              <a:rPr lang="tr-TR" dirty="0" err="1"/>
              <a:t>Helium</a:t>
            </a:r>
            <a:r>
              <a:rPr lang="tr-TR" dirty="0"/>
              <a:t>-Neon (He-Ne)-632 </a:t>
            </a:r>
            <a:r>
              <a:rPr lang="tr-TR" dirty="0" err="1"/>
              <a:t>nm</a:t>
            </a:r>
            <a:endParaRPr lang="tr-TR" dirty="0"/>
          </a:p>
          <a:p>
            <a:r>
              <a:rPr lang="tr-TR" dirty="0" err="1"/>
              <a:t>Gallium-Arsenide</a:t>
            </a:r>
            <a:r>
              <a:rPr lang="tr-TR" dirty="0"/>
              <a:t> (</a:t>
            </a:r>
            <a:r>
              <a:rPr lang="tr-TR" dirty="0" err="1"/>
              <a:t>Ga</a:t>
            </a:r>
            <a:r>
              <a:rPr lang="tr-TR" dirty="0"/>
              <a:t>-As)- 820 </a:t>
            </a:r>
            <a:r>
              <a:rPr lang="tr-TR" dirty="0" err="1"/>
              <a:t>nm</a:t>
            </a:r>
            <a:endParaRPr lang="tr-TR" dirty="0"/>
          </a:p>
          <a:p>
            <a:r>
              <a:rPr lang="tr-TR" dirty="0" err="1"/>
              <a:t>Gallium-Aluminium-Arsenide</a:t>
            </a:r>
            <a:r>
              <a:rPr lang="tr-TR" dirty="0"/>
              <a:t> (</a:t>
            </a:r>
            <a:r>
              <a:rPr lang="tr-TR" dirty="0" err="1"/>
              <a:t>Ga</a:t>
            </a:r>
            <a:r>
              <a:rPr lang="tr-TR" dirty="0"/>
              <a:t>-Al-As) 750-905 </a:t>
            </a:r>
            <a:r>
              <a:rPr lang="tr-TR" dirty="0" err="1"/>
              <a:t>nm</a:t>
            </a:r>
            <a:endParaRPr lang="tr-TR" dirty="0"/>
          </a:p>
        </p:txBody>
      </p:sp>
    </p:spTree>
    <p:extLst>
      <p:ext uri="{BB962C8B-B14F-4D97-AF65-F5344CB8AC3E}">
        <p14:creationId xmlns:p14="http://schemas.microsoft.com/office/powerpoint/2010/main" val="1111765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AB84E0-9D3F-214C-AE27-94F05DD6E298}"/>
              </a:ext>
            </a:extLst>
          </p:cNvPr>
          <p:cNvSpPr>
            <a:spLocks noGrp="1"/>
          </p:cNvSpPr>
          <p:nvPr>
            <p:ph type="title"/>
          </p:nvPr>
        </p:nvSpPr>
        <p:spPr/>
        <p:txBody>
          <a:bodyPr/>
          <a:lstStyle/>
          <a:p>
            <a:r>
              <a:rPr lang="tr-TR" dirty="0" err="1"/>
              <a:t>Soft</a:t>
            </a:r>
            <a:r>
              <a:rPr lang="tr-TR" dirty="0"/>
              <a:t> lazerler</a:t>
            </a:r>
          </a:p>
        </p:txBody>
      </p:sp>
      <p:sp>
        <p:nvSpPr>
          <p:cNvPr id="3" name="İçerik Yer Tutucusu 2">
            <a:extLst>
              <a:ext uri="{FF2B5EF4-FFF2-40B4-BE49-F238E27FC236}">
                <a16:creationId xmlns:a16="http://schemas.microsoft.com/office/drawing/2014/main" id="{01440BB9-8B39-EA44-A204-8A535C9B094B}"/>
              </a:ext>
            </a:extLst>
          </p:cNvPr>
          <p:cNvSpPr>
            <a:spLocks noGrp="1"/>
          </p:cNvSpPr>
          <p:nvPr>
            <p:ph idx="1"/>
          </p:nvPr>
        </p:nvSpPr>
        <p:spPr/>
        <p:txBody>
          <a:bodyPr>
            <a:normAutofit/>
          </a:bodyPr>
          <a:lstStyle/>
          <a:p>
            <a:r>
              <a:rPr lang="tr-TR" dirty="0"/>
              <a:t>Doku </a:t>
            </a:r>
            <a:r>
              <a:rPr lang="tr-TR" dirty="0" err="1"/>
              <a:t>rejenerasyonu</a:t>
            </a:r>
            <a:r>
              <a:rPr lang="tr-TR" dirty="0"/>
              <a:t> </a:t>
            </a:r>
          </a:p>
          <a:p>
            <a:r>
              <a:rPr lang="tr-TR" dirty="0"/>
              <a:t>Yara iyileşmesine yardımcı</a:t>
            </a:r>
          </a:p>
          <a:p>
            <a:r>
              <a:rPr lang="tr-TR" dirty="0"/>
              <a:t>Ağrı, ödem ve iltihabı azaltmaya yardımcı</a:t>
            </a:r>
          </a:p>
          <a:p>
            <a:r>
              <a:rPr lang="tr-TR" dirty="0"/>
              <a:t>Aşırı </a:t>
            </a:r>
            <a:r>
              <a:rPr lang="tr-TR" dirty="0" err="1"/>
              <a:t>dentin</a:t>
            </a:r>
            <a:r>
              <a:rPr lang="tr-TR" dirty="0"/>
              <a:t> duyarlılığını azaltmak</a:t>
            </a:r>
          </a:p>
          <a:p>
            <a:endParaRPr lang="tr-TR" dirty="0"/>
          </a:p>
        </p:txBody>
      </p:sp>
    </p:spTree>
    <p:extLst>
      <p:ext uri="{BB962C8B-B14F-4D97-AF65-F5344CB8AC3E}">
        <p14:creationId xmlns:p14="http://schemas.microsoft.com/office/powerpoint/2010/main" val="1065219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355690-C8F9-7B4D-934D-CB434E6BA229}"/>
              </a:ext>
            </a:extLst>
          </p:cNvPr>
          <p:cNvSpPr>
            <a:spLocks noGrp="1"/>
          </p:cNvSpPr>
          <p:nvPr>
            <p:ph type="title"/>
          </p:nvPr>
        </p:nvSpPr>
        <p:spPr/>
        <p:txBody>
          <a:bodyPr/>
          <a:lstStyle/>
          <a:p>
            <a:r>
              <a:rPr lang="tr-TR" dirty="0" err="1"/>
              <a:t>Soft</a:t>
            </a:r>
            <a:r>
              <a:rPr lang="tr-TR" dirty="0"/>
              <a:t> lazerler</a:t>
            </a:r>
          </a:p>
        </p:txBody>
      </p:sp>
      <p:sp>
        <p:nvSpPr>
          <p:cNvPr id="3" name="İçerik Yer Tutucusu 2">
            <a:extLst>
              <a:ext uri="{FF2B5EF4-FFF2-40B4-BE49-F238E27FC236}">
                <a16:creationId xmlns:a16="http://schemas.microsoft.com/office/drawing/2014/main" id="{4A9B2273-25B5-3B40-8CCF-E9C25A6642BA}"/>
              </a:ext>
            </a:extLst>
          </p:cNvPr>
          <p:cNvSpPr>
            <a:spLocks noGrp="1"/>
          </p:cNvSpPr>
          <p:nvPr>
            <p:ph idx="1"/>
          </p:nvPr>
        </p:nvSpPr>
        <p:spPr/>
        <p:txBody>
          <a:bodyPr/>
          <a:lstStyle/>
          <a:p>
            <a:r>
              <a:rPr lang="tr-TR" dirty="0" err="1"/>
              <a:t>Dry</a:t>
            </a:r>
            <a:r>
              <a:rPr lang="tr-TR" dirty="0"/>
              <a:t> </a:t>
            </a:r>
            <a:r>
              <a:rPr lang="tr-TR" dirty="0" err="1"/>
              <a:t>socket</a:t>
            </a:r>
            <a:r>
              <a:rPr lang="tr-TR" dirty="0"/>
              <a:t> iyileştirmek</a:t>
            </a:r>
          </a:p>
          <a:p>
            <a:r>
              <a:rPr lang="tr-TR" dirty="0"/>
              <a:t>Aft sebebiyle oluşan ağrıyı azaltmak</a:t>
            </a:r>
          </a:p>
          <a:p>
            <a:r>
              <a:rPr lang="tr-TR" dirty="0" err="1"/>
              <a:t>Herpes</a:t>
            </a:r>
            <a:endParaRPr lang="tr-TR" dirty="0"/>
          </a:p>
          <a:p>
            <a:r>
              <a:rPr lang="tr-TR" dirty="0" err="1"/>
              <a:t>Gingivitis</a:t>
            </a:r>
            <a:endParaRPr lang="tr-TR" dirty="0"/>
          </a:p>
          <a:p>
            <a:r>
              <a:rPr lang="tr-TR" dirty="0"/>
              <a:t>Lazer </a:t>
            </a:r>
            <a:r>
              <a:rPr lang="tr-TR" dirty="0" err="1"/>
              <a:t>doppler</a:t>
            </a:r>
            <a:r>
              <a:rPr lang="tr-TR" dirty="0"/>
              <a:t> </a:t>
            </a:r>
            <a:r>
              <a:rPr lang="tr-TR" dirty="0" err="1"/>
              <a:t>flowmetry</a:t>
            </a:r>
            <a:endParaRPr lang="tr-TR" dirty="0"/>
          </a:p>
        </p:txBody>
      </p:sp>
    </p:spTree>
    <p:extLst>
      <p:ext uri="{BB962C8B-B14F-4D97-AF65-F5344CB8AC3E}">
        <p14:creationId xmlns:p14="http://schemas.microsoft.com/office/powerpoint/2010/main" val="4092260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486390-B5D7-7E45-B223-FEA2477CEBD3}"/>
              </a:ext>
            </a:extLst>
          </p:cNvPr>
          <p:cNvSpPr>
            <a:spLocks noGrp="1"/>
          </p:cNvSpPr>
          <p:nvPr>
            <p:ph type="title"/>
          </p:nvPr>
        </p:nvSpPr>
        <p:spPr/>
        <p:txBody>
          <a:bodyPr/>
          <a:lstStyle/>
          <a:p>
            <a:r>
              <a:rPr lang="tr-TR" dirty="0" err="1"/>
              <a:t>Soft</a:t>
            </a:r>
            <a:r>
              <a:rPr lang="tr-TR" dirty="0"/>
              <a:t> lazerler</a:t>
            </a:r>
          </a:p>
        </p:txBody>
      </p:sp>
      <p:sp>
        <p:nvSpPr>
          <p:cNvPr id="3" name="İçerik Yer Tutucusu 2">
            <a:extLst>
              <a:ext uri="{FF2B5EF4-FFF2-40B4-BE49-F238E27FC236}">
                <a16:creationId xmlns:a16="http://schemas.microsoft.com/office/drawing/2014/main" id="{8AF6F20E-8608-8C42-A8E0-CBA95B381FFA}"/>
              </a:ext>
            </a:extLst>
          </p:cNvPr>
          <p:cNvSpPr>
            <a:spLocks noGrp="1"/>
          </p:cNvSpPr>
          <p:nvPr>
            <p:ph idx="1"/>
          </p:nvPr>
        </p:nvSpPr>
        <p:spPr/>
        <p:txBody>
          <a:bodyPr/>
          <a:lstStyle/>
          <a:p>
            <a:r>
              <a:rPr lang="tr-TR" dirty="0"/>
              <a:t>Küçük </a:t>
            </a:r>
            <a:r>
              <a:rPr lang="tr-TR" dirty="0" err="1"/>
              <a:t>ünitler</a:t>
            </a:r>
            <a:r>
              <a:rPr lang="tr-TR" dirty="0"/>
              <a:t> halinde geliştirilmiş daha ekonomik cihazlardır</a:t>
            </a:r>
          </a:p>
        </p:txBody>
      </p:sp>
    </p:spTree>
    <p:extLst>
      <p:ext uri="{BB962C8B-B14F-4D97-AF65-F5344CB8AC3E}">
        <p14:creationId xmlns:p14="http://schemas.microsoft.com/office/powerpoint/2010/main" val="1392509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ABCA2A-C01D-154C-A346-6AFB4166441A}"/>
              </a:ext>
            </a:extLst>
          </p:cNvPr>
          <p:cNvSpPr>
            <a:spLocks noGrp="1"/>
          </p:cNvSpPr>
          <p:nvPr>
            <p:ph type="title"/>
          </p:nvPr>
        </p:nvSpPr>
        <p:spPr/>
        <p:txBody>
          <a:bodyPr/>
          <a:lstStyle/>
          <a:p>
            <a:r>
              <a:rPr lang="tr-TR" dirty="0"/>
              <a:t>Hard lazer sistemleri</a:t>
            </a:r>
          </a:p>
        </p:txBody>
      </p:sp>
      <p:sp>
        <p:nvSpPr>
          <p:cNvPr id="3" name="İçerik Yer Tutucusu 2">
            <a:extLst>
              <a:ext uri="{FF2B5EF4-FFF2-40B4-BE49-F238E27FC236}">
                <a16:creationId xmlns:a16="http://schemas.microsoft.com/office/drawing/2014/main" id="{55F5DA45-B08D-5F48-A4A7-7F88145E7829}"/>
              </a:ext>
            </a:extLst>
          </p:cNvPr>
          <p:cNvSpPr>
            <a:spLocks noGrp="1"/>
          </p:cNvSpPr>
          <p:nvPr>
            <p:ph idx="1"/>
          </p:nvPr>
        </p:nvSpPr>
        <p:spPr/>
        <p:txBody>
          <a:bodyPr numCol="2">
            <a:normAutofit/>
          </a:bodyPr>
          <a:lstStyle/>
          <a:p>
            <a:pPr>
              <a:lnSpc>
                <a:spcPct val="150000"/>
              </a:lnSpc>
            </a:pPr>
            <a:r>
              <a:rPr lang="tr-TR" dirty="0"/>
              <a:t>Karbon dioksit lazer</a:t>
            </a:r>
          </a:p>
          <a:p>
            <a:pPr>
              <a:lnSpc>
                <a:spcPct val="150000"/>
              </a:lnSpc>
            </a:pPr>
            <a:r>
              <a:rPr lang="tr-TR" dirty="0" err="1"/>
              <a:t>Nd:YAG</a:t>
            </a:r>
            <a:r>
              <a:rPr lang="tr-TR" dirty="0"/>
              <a:t> lazer</a:t>
            </a:r>
          </a:p>
          <a:p>
            <a:pPr>
              <a:lnSpc>
                <a:spcPct val="150000"/>
              </a:lnSpc>
            </a:pPr>
            <a:r>
              <a:rPr lang="tr-TR" dirty="0" err="1"/>
              <a:t>Ruby</a:t>
            </a:r>
            <a:endParaRPr lang="tr-TR" dirty="0"/>
          </a:p>
          <a:p>
            <a:pPr>
              <a:lnSpc>
                <a:spcPct val="150000"/>
              </a:lnSpc>
            </a:pPr>
            <a:r>
              <a:rPr lang="tr-TR" dirty="0"/>
              <a:t>Diyot</a:t>
            </a:r>
          </a:p>
          <a:p>
            <a:pPr>
              <a:lnSpc>
                <a:spcPct val="150000"/>
              </a:lnSpc>
            </a:pPr>
            <a:r>
              <a:rPr lang="tr-TR" dirty="0"/>
              <a:t>Argon</a:t>
            </a:r>
          </a:p>
          <a:p>
            <a:pPr>
              <a:lnSpc>
                <a:spcPct val="150000"/>
              </a:lnSpc>
            </a:pPr>
            <a:r>
              <a:rPr lang="tr-TR" dirty="0" err="1"/>
              <a:t>Ho:YAG</a:t>
            </a:r>
            <a:endParaRPr lang="tr-TR" dirty="0"/>
          </a:p>
          <a:p>
            <a:pPr>
              <a:lnSpc>
                <a:spcPct val="150000"/>
              </a:lnSpc>
            </a:pPr>
            <a:r>
              <a:rPr lang="tr-TR" dirty="0" err="1"/>
              <a:t>Er:YAG</a:t>
            </a:r>
            <a:endParaRPr lang="tr-TR" dirty="0"/>
          </a:p>
          <a:p>
            <a:pPr>
              <a:lnSpc>
                <a:spcPct val="150000"/>
              </a:lnSpc>
            </a:pPr>
            <a:r>
              <a:rPr lang="tr-TR" dirty="0"/>
              <a:t>Er, </a:t>
            </a:r>
            <a:r>
              <a:rPr lang="tr-TR" dirty="0" err="1"/>
              <a:t>Cr:YSGG</a:t>
            </a:r>
            <a:endParaRPr lang="tr-TR" dirty="0"/>
          </a:p>
          <a:p>
            <a:pPr>
              <a:lnSpc>
                <a:spcPct val="150000"/>
              </a:lnSpc>
            </a:pPr>
            <a:r>
              <a:rPr lang="tr-TR" dirty="0"/>
              <a:t>KTP/532</a:t>
            </a:r>
          </a:p>
        </p:txBody>
      </p:sp>
    </p:spTree>
    <p:extLst>
      <p:ext uri="{BB962C8B-B14F-4D97-AF65-F5344CB8AC3E}">
        <p14:creationId xmlns:p14="http://schemas.microsoft.com/office/powerpoint/2010/main" val="2370774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2E8828F6-91F4-2D48-ACEB-D7AD576912DD}"/>
              </a:ext>
            </a:extLst>
          </p:cNvPr>
          <p:cNvGraphicFramePr>
            <a:graphicFrameLocks noGrp="1"/>
          </p:cNvGraphicFramePr>
          <p:nvPr>
            <p:extLst>
              <p:ext uri="{D42A27DB-BD31-4B8C-83A1-F6EECF244321}">
                <p14:modId xmlns:p14="http://schemas.microsoft.com/office/powerpoint/2010/main" val="2251545734"/>
              </p:ext>
            </p:extLst>
          </p:nvPr>
        </p:nvGraphicFramePr>
        <p:xfrm>
          <a:off x="93306" y="37322"/>
          <a:ext cx="12005388" cy="6820683"/>
        </p:xfrm>
        <a:graphic>
          <a:graphicData uri="http://schemas.openxmlformats.org/drawingml/2006/table">
            <a:tbl>
              <a:tblPr firstRow="1" bandRow="1">
                <a:tableStyleId>{5C22544A-7EE6-4342-B048-85BDC9FD1C3A}</a:tableStyleId>
              </a:tblPr>
              <a:tblGrid>
                <a:gridCol w="6002694">
                  <a:extLst>
                    <a:ext uri="{9D8B030D-6E8A-4147-A177-3AD203B41FA5}">
                      <a16:colId xmlns:a16="http://schemas.microsoft.com/office/drawing/2014/main" val="1204992075"/>
                    </a:ext>
                  </a:extLst>
                </a:gridCol>
                <a:gridCol w="6002694">
                  <a:extLst>
                    <a:ext uri="{9D8B030D-6E8A-4147-A177-3AD203B41FA5}">
                      <a16:colId xmlns:a16="http://schemas.microsoft.com/office/drawing/2014/main" val="1635071283"/>
                    </a:ext>
                  </a:extLst>
                </a:gridCol>
              </a:tblGrid>
              <a:tr h="426658">
                <a:tc>
                  <a:txBody>
                    <a:bodyPr/>
                    <a:lstStyle/>
                    <a:p>
                      <a:r>
                        <a:rPr lang="tr-TR" dirty="0"/>
                        <a:t>Lazer sistemi</a:t>
                      </a:r>
                    </a:p>
                  </a:txBody>
                  <a:tcPr/>
                </a:tc>
                <a:tc>
                  <a:txBody>
                    <a:bodyPr/>
                    <a:lstStyle/>
                    <a:p>
                      <a:r>
                        <a:rPr lang="tr-TR" dirty="0"/>
                        <a:t>Dalga boyu (</a:t>
                      </a:r>
                      <a:r>
                        <a:rPr lang="tr-TR" dirty="0" err="1"/>
                        <a:t>nm</a:t>
                      </a:r>
                      <a:r>
                        <a:rPr lang="tr-TR" dirty="0"/>
                        <a:t>)</a:t>
                      </a:r>
                    </a:p>
                  </a:txBody>
                  <a:tcPr/>
                </a:tc>
                <a:extLst>
                  <a:ext uri="{0D108BD9-81ED-4DB2-BD59-A6C34878D82A}">
                    <a16:rowId xmlns:a16="http://schemas.microsoft.com/office/drawing/2014/main" val="318648158"/>
                  </a:ext>
                </a:extLst>
              </a:tr>
              <a:tr h="426658">
                <a:tc>
                  <a:txBody>
                    <a:bodyPr/>
                    <a:lstStyle/>
                    <a:p>
                      <a:r>
                        <a:rPr lang="tr-TR" b="1" dirty="0" err="1"/>
                        <a:t>Ruby</a:t>
                      </a:r>
                      <a:endParaRPr lang="tr-TR" b="1" dirty="0"/>
                    </a:p>
                  </a:txBody>
                  <a:tcPr/>
                </a:tc>
                <a:tc>
                  <a:txBody>
                    <a:bodyPr/>
                    <a:lstStyle/>
                    <a:p>
                      <a:r>
                        <a:rPr lang="tr-TR" dirty="0"/>
                        <a:t>693</a:t>
                      </a:r>
                    </a:p>
                  </a:txBody>
                  <a:tcPr/>
                </a:tc>
                <a:extLst>
                  <a:ext uri="{0D108BD9-81ED-4DB2-BD59-A6C34878D82A}">
                    <a16:rowId xmlns:a16="http://schemas.microsoft.com/office/drawing/2014/main" val="1958590685"/>
                  </a:ext>
                </a:extLst>
              </a:tr>
              <a:tr h="426658">
                <a:tc>
                  <a:txBody>
                    <a:bodyPr/>
                    <a:lstStyle/>
                    <a:p>
                      <a:r>
                        <a:rPr lang="tr-TR" b="1" dirty="0"/>
                        <a:t>Kripton</a:t>
                      </a:r>
                    </a:p>
                  </a:txBody>
                  <a:tcPr/>
                </a:tc>
                <a:tc>
                  <a:txBody>
                    <a:bodyPr/>
                    <a:lstStyle/>
                    <a:p>
                      <a:r>
                        <a:rPr lang="tr-TR" dirty="0"/>
                        <a:t>647-676</a:t>
                      </a:r>
                    </a:p>
                  </a:txBody>
                  <a:tcPr/>
                </a:tc>
                <a:extLst>
                  <a:ext uri="{0D108BD9-81ED-4DB2-BD59-A6C34878D82A}">
                    <a16:rowId xmlns:a16="http://schemas.microsoft.com/office/drawing/2014/main" val="929251272"/>
                  </a:ext>
                </a:extLst>
              </a:tr>
              <a:tr h="426658">
                <a:tc>
                  <a:txBody>
                    <a:bodyPr/>
                    <a:lstStyle/>
                    <a:p>
                      <a:r>
                        <a:rPr lang="tr-TR" b="1" dirty="0" err="1"/>
                        <a:t>Dye</a:t>
                      </a:r>
                      <a:endParaRPr lang="tr-TR" b="1" dirty="0"/>
                    </a:p>
                  </a:txBody>
                  <a:tcPr/>
                </a:tc>
                <a:tc>
                  <a:txBody>
                    <a:bodyPr/>
                    <a:lstStyle/>
                    <a:p>
                      <a:r>
                        <a:rPr lang="tr-TR" dirty="0"/>
                        <a:t>400-700</a:t>
                      </a:r>
                    </a:p>
                  </a:txBody>
                  <a:tcPr/>
                </a:tc>
                <a:extLst>
                  <a:ext uri="{0D108BD9-81ED-4DB2-BD59-A6C34878D82A}">
                    <a16:rowId xmlns:a16="http://schemas.microsoft.com/office/drawing/2014/main" val="3563683339"/>
                  </a:ext>
                </a:extLst>
              </a:tr>
              <a:tr h="426658">
                <a:tc>
                  <a:txBody>
                    <a:bodyPr/>
                    <a:lstStyle/>
                    <a:p>
                      <a:r>
                        <a:rPr lang="tr-TR" b="1" dirty="0"/>
                        <a:t>CO2</a:t>
                      </a:r>
                    </a:p>
                  </a:txBody>
                  <a:tcPr/>
                </a:tc>
                <a:tc>
                  <a:txBody>
                    <a:bodyPr/>
                    <a:lstStyle/>
                    <a:p>
                      <a:r>
                        <a:rPr lang="tr-TR" dirty="0"/>
                        <a:t>10600</a:t>
                      </a:r>
                    </a:p>
                  </a:txBody>
                  <a:tcPr/>
                </a:tc>
                <a:extLst>
                  <a:ext uri="{0D108BD9-81ED-4DB2-BD59-A6C34878D82A}">
                    <a16:rowId xmlns:a16="http://schemas.microsoft.com/office/drawing/2014/main" val="3165322511"/>
                  </a:ext>
                </a:extLst>
              </a:tr>
              <a:tr h="426658">
                <a:tc>
                  <a:txBody>
                    <a:bodyPr/>
                    <a:lstStyle/>
                    <a:p>
                      <a:r>
                        <a:rPr lang="tr-TR" b="1" dirty="0"/>
                        <a:t>TEA:Co2</a:t>
                      </a:r>
                    </a:p>
                  </a:txBody>
                  <a:tcPr/>
                </a:tc>
                <a:tc>
                  <a:txBody>
                    <a:bodyPr/>
                    <a:lstStyle/>
                    <a:p>
                      <a:r>
                        <a:rPr lang="tr-TR" dirty="0"/>
                        <a:t>9600</a:t>
                      </a:r>
                    </a:p>
                  </a:txBody>
                  <a:tcPr/>
                </a:tc>
                <a:extLst>
                  <a:ext uri="{0D108BD9-81ED-4DB2-BD59-A6C34878D82A}">
                    <a16:rowId xmlns:a16="http://schemas.microsoft.com/office/drawing/2014/main" val="1548769963"/>
                  </a:ext>
                </a:extLst>
              </a:tr>
              <a:tr h="426658">
                <a:tc>
                  <a:txBody>
                    <a:bodyPr/>
                    <a:lstStyle/>
                    <a:p>
                      <a:r>
                        <a:rPr lang="tr-TR" b="1" dirty="0" err="1"/>
                        <a:t>Nd:YAG</a:t>
                      </a:r>
                      <a:endParaRPr lang="tr-TR" b="1" dirty="0"/>
                    </a:p>
                  </a:txBody>
                  <a:tcPr/>
                </a:tc>
                <a:tc>
                  <a:txBody>
                    <a:bodyPr/>
                    <a:lstStyle/>
                    <a:p>
                      <a:r>
                        <a:rPr lang="tr-TR" dirty="0"/>
                        <a:t>1064</a:t>
                      </a:r>
                    </a:p>
                  </a:txBody>
                  <a:tcPr/>
                </a:tc>
                <a:extLst>
                  <a:ext uri="{0D108BD9-81ED-4DB2-BD59-A6C34878D82A}">
                    <a16:rowId xmlns:a16="http://schemas.microsoft.com/office/drawing/2014/main" val="4193197273"/>
                  </a:ext>
                </a:extLst>
              </a:tr>
              <a:tr h="426658">
                <a:tc>
                  <a:txBody>
                    <a:bodyPr/>
                    <a:lstStyle/>
                    <a:p>
                      <a:r>
                        <a:rPr lang="tr-TR" b="1" dirty="0" err="1"/>
                        <a:t>Nd:YLF</a:t>
                      </a:r>
                      <a:endParaRPr lang="tr-TR" b="1" dirty="0"/>
                    </a:p>
                  </a:txBody>
                  <a:tcPr/>
                </a:tc>
                <a:tc>
                  <a:txBody>
                    <a:bodyPr/>
                    <a:lstStyle/>
                    <a:p>
                      <a:r>
                        <a:rPr lang="tr-TR" dirty="0"/>
                        <a:t>1053</a:t>
                      </a:r>
                    </a:p>
                  </a:txBody>
                  <a:tcPr/>
                </a:tc>
                <a:extLst>
                  <a:ext uri="{0D108BD9-81ED-4DB2-BD59-A6C34878D82A}">
                    <a16:rowId xmlns:a16="http://schemas.microsoft.com/office/drawing/2014/main" val="1767640452"/>
                  </a:ext>
                </a:extLst>
              </a:tr>
              <a:tr h="426658">
                <a:tc>
                  <a:txBody>
                    <a:bodyPr/>
                    <a:lstStyle/>
                    <a:p>
                      <a:r>
                        <a:rPr lang="tr-TR" b="1" dirty="0" err="1"/>
                        <a:t>Nd:YAP</a:t>
                      </a:r>
                      <a:endParaRPr lang="tr-TR" b="1" dirty="0"/>
                    </a:p>
                  </a:txBody>
                  <a:tcPr/>
                </a:tc>
                <a:tc>
                  <a:txBody>
                    <a:bodyPr/>
                    <a:lstStyle/>
                    <a:p>
                      <a:r>
                        <a:rPr lang="tr-TR" dirty="0"/>
                        <a:t>1340</a:t>
                      </a:r>
                    </a:p>
                  </a:txBody>
                  <a:tcPr/>
                </a:tc>
                <a:extLst>
                  <a:ext uri="{0D108BD9-81ED-4DB2-BD59-A6C34878D82A}">
                    <a16:rowId xmlns:a16="http://schemas.microsoft.com/office/drawing/2014/main" val="1834353536"/>
                  </a:ext>
                </a:extLst>
              </a:tr>
              <a:tr h="426658">
                <a:tc>
                  <a:txBody>
                    <a:bodyPr/>
                    <a:lstStyle/>
                    <a:p>
                      <a:r>
                        <a:rPr lang="tr-TR" b="1" dirty="0" err="1"/>
                        <a:t>Ho:YAG</a:t>
                      </a:r>
                      <a:endParaRPr lang="tr-TR" b="1" dirty="0"/>
                    </a:p>
                  </a:txBody>
                  <a:tcPr/>
                </a:tc>
                <a:tc>
                  <a:txBody>
                    <a:bodyPr/>
                    <a:lstStyle/>
                    <a:p>
                      <a:r>
                        <a:rPr lang="tr-TR" dirty="0"/>
                        <a:t>2100</a:t>
                      </a:r>
                    </a:p>
                  </a:txBody>
                  <a:tcPr/>
                </a:tc>
                <a:extLst>
                  <a:ext uri="{0D108BD9-81ED-4DB2-BD59-A6C34878D82A}">
                    <a16:rowId xmlns:a16="http://schemas.microsoft.com/office/drawing/2014/main" val="3650300750"/>
                  </a:ext>
                </a:extLst>
              </a:tr>
              <a:tr h="426658">
                <a:tc>
                  <a:txBody>
                    <a:bodyPr/>
                    <a:lstStyle/>
                    <a:p>
                      <a:r>
                        <a:rPr lang="tr-TR" b="1" dirty="0" err="1"/>
                        <a:t>Er:YAG</a:t>
                      </a:r>
                      <a:endParaRPr lang="tr-TR" b="1" dirty="0"/>
                    </a:p>
                  </a:txBody>
                  <a:tcPr/>
                </a:tc>
                <a:tc>
                  <a:txBody>
                    <a:bodyPr/>
                    <a:lstStyle/>
                    <a:p>
                      <a:r>
                        <a:rPr lang="tr-TR" dirty="0"/>
                        <a:t>2940</a:t>
                      </a:r>
                    </a:p>
                  </a:txBody>
                  <a:tcPr/>
                </a:tc>
                <a:extLst>
                  <a:ext uri="{0D108BD9-81ED-4DB2-BD59-A6C34878D82A}">
                    <a16:rowId xmlns:a16="http://schemas.microsoft.com/office/drawing/2014/main" val="3961507623"/>
                  </a:ext>
                </a:extLst>
              </a:tr>
              <a:tr h="426658">
                <a:tc>
                  <a:txBody>
                    <a:bodyPr/>
                    <a:lstStyle/>
                    <a:p>
                      <a:r>
                        <a:rPr lang="tr-TR" b="1" dirty="0"/>
                        <a:t>Er, </a:t>
                      </a:r>
                      <a:r>
                        <a:rPr lang="tr-TR" b="1" dirty="0" err="1"/>
                        <a:t>Cr:YSGG</a:t>
                      </a:r>
                      <a:r>
                        <a:rPr lang="tr-TR" b="1" dirty="0"/>
                        <a:t> </a:t>
                      </a:r>
                    </a:p>
                  </a:txBody>
                  <a:tcPr/>
                </a:tc>
                <a:tc>
                  <a:txBody>
                    <a:bodyPr/>
                    <a:lstStyle/>
                    <a:p>
                      <a:r>
                        <a:rPr lang="tr-TR" dirty="0"/>
                        <a:t>2790</a:t>
                      </a:r>
                    </a:p>
                  </a:txBody>
                  <a:tcPr/>
                </a:tc>
                <a:extLst>
                  <a:ext uri="{0D108BD9-81ED-4DB2-BD59-A6C34878D82A}">
                    <a16:rowId xmlns:a16="http://schemas.microsoft.com/office/drawing/2014/main" val="706317045"/>
                  </a:ext>
                </a:extLst>
              </a:tr>
              <a:tr h="426658">
                <a:tc>
                  <a:txBody>
                    <a:bodyPr/>
                    <a:lstStyle/>
                    <a:p>
                      <a:r>
                        <a:rPr lang="tr-TR" b="1" dirty="0"/>
                        <a:t>Diyot</a:t>
                      </a:r>
                    </a:p>
                  </a:txBody>
                  <a:tcPr/>
                </a:tc>
                <a:tc>
                  <a:txBody>
                    <a:bodyPr/>
                    <a:lstStyle/>
                    <a:p>
                      <a:r>
                        <a:rPr lang="tr-TR" dirty="0"/>
                        <a:t>800-980</a:t>
                      </a:r>
                    </a:p>
                  </a:txBody>
                  <a:tcPr/>
                </a:tc>
                <a:extLst>
                  <a:ext uri="{0D108BD9-81ED-4DB2-BD59-A6C34878D82A}">
                    <a16:rowId xmlns:a16="http://schemas.microsoft.com/office/drawing/2014/main" val="3574804634"/>
                  </a:ext>
                </a:extLst>
              </a:tr>
              <a:tr h="426658">
                <a:tc>
                  <a:txBody>
                    <a:bodyPr/>
                    <a:lstStyle/>
                    <a:p>
                      <a:r>
                        <a:rPr lang="tr-TR" b="1" dirty="0"/>
                        <a:t>Argon</a:t>
                      </a:r>
                    </a:p>
                  </a:txBody>
                  <a:tcPr/>
                </a:tc>
                <a:tc>
                  <a:txBody>
                    <a:bodyPr/>
                    <a:lstStyle/>
                    <a:p>
                      <a:r>
                        <a:rPr lang="tr-TR" dirty="0"/>
                        <a:t>480, 515.5</a:t>
                      </a:r>
                    </a:p>
                  </a:txBody>
                  <a:tcPr/>
                </a:tc>
                <a:extLst>
                  <a:ext uri="{0D108BD9-81ED-4DB2-BD59-A6C34878D82A}">
                    <a16:rowId xmlns:a16="http://schemas.microsoft.com/office/drawing/2014/main" val="3942502098"/>
                  </a:ext>
                </a:extLst>
              </a:tr>
              <a:tr h="426658">
                <a:tc>
                  <a:txBody>
                    <a:bodyPr/>
                    <a:lstStyle/>
                    <a:p>
                      <a:r>
                        <a:rPr lang="tr-TR" b="1" dirty="0"/>
                        <a:t>KTP</a:t>
                      </a:r>
                    </a:p>
                  </a:txBody>
                  <a:tcPr/>
                </a:tc>
                <a:tc>
                  <a:txBody>
                    <a:bodyPr/>
                    <a:lstStyle/>
                    <a:p>
                      <a:r>
                        <a:rPr lang="tr-TR" dirty="0"/>
                        <a:t>532</a:t>
                      </a:r>
                    </a:p>
                  </a:txBody>
                  <a:tcPr/>
                </a:tc>
                <a:extLst>
                  <a:ext uri="{0D108BD9-81ED-4DB2-BD59-A6C34878D82A}">
                    <a16:rowId xmlns:a16="http://schemas.microsoft.com/office/drawing/2014/main" val="3920918415"/>
                  </a:ext>
                </a:extLst>
              </a:tr>
              <a:tr h="420813">
                <a:tc>
                  <a:txBody>
                    <a:bodyPr/>
                    <a:lstStyle/>
                    <a:p>
                      <a:r>
                        <a:rPr lang="tr-TR" b="1" dirty="0" err="1"/>
                        <a:t>Excimer</a:t>
                      </a:r>
                      <a:r>
                        <a:rPr lang="tr-TR" b="1" dirty="0"/>
                        <a:t> (Ar/F, </a:t>
                      </a:r>
                      <a:r>
                        <a:rPr lang="tr-TR" b="1" dirty="0" err="1"/>
                        <a:t>Kr</a:t>
                      </a:r>
                      <a:r>
                        <a:rPr lang="tr-TR" b="1" dirty="0"/>
                        <a:t>/F, Xe/Cl, Xe/F)</a:t>
                      </a:r>
                    </a:p>
                  </a:txBody>
                  <a:tcPr/>
                </a:tc>
                <a:tc>
                  <a:txBody>
                    <a:bodyPr/>
                    <a:lstStyle/>
                    <a:p>
                      <a:r>
                        <a:rPr lang="tr-TR" dirty="0"/>
                        <a:t>193, 248, 308, 351</a:t>
                      </a:r>
                    </a:p>
                  </a:txBody>
                  <a:tcPr/>
                </a:tc>
                <a:extLst>
                  <a:ext uri="{0D108BD9-81ED-4DB2-BD59-A6C34878D82A}">
                    <a16:rowId xmlns:a16="http://schemas.microsoft.com/office/drawing/2014/main" val="292102485"/>
                  </a:ext>
                </a:extLst>
              </a:tr>
            </a:tbl>
          </a:graphicData>
        </a:graphic>
      </p:graphicFrame>
    </p:spTree>
    <p:extLst>
      <p:ext uri="{BB962C8B-B14F-4D97-AF65-F5344CB8AC3E}">
        <p14:creationId xmlns:p14="http://schemas.microsoft.com/office/powerpoint/2010/main" val="1741533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BA793C-E9FC-154D-A1A3-83B5151A88D0}"/>
              </a:ext>
            </a:extLst>
          </p:cNvPr>
          <p:cNvSpPr>
            <a:spLocks noGrp="1"/>
          </p:cNvSpPr>
          <p:nvPr>
            <p:ph type="title"/>
          </p:nvPr>
        </p:nvSpPr>
        <p:spPr/>
        <p:txBody>
          <a:bodyPr/>
          <a:lstStyle/>
          <a:p>
            <a:r>
              <a:rPr lang="tr-TR" dirty="0"/>
              <a:t>Hard Lazer sistemleri</a:t>
            </a:r>
          </a:p>
        </p:txBody>
      </p:sp>
      <p:sp>
        <p:nvSpPr>
          <p:cNvPr id="3" name="İçerik Yer Tutucusu 2">
            <a:extLst>
              <a:ext uri="{FF2B5EF4-FFF2-40B4-BE49-F238E27FC236}">
                <a16:creationId xmlns:a16="http://schemas.microsoft.com/office/drawing/2014/main" id="{12CA19A1-826E-8B42-A8EB-0754855848F8}"/>
              </a:ext>
            </a:extLst>
          </p:cNvPr>
          <p:cNvSpPr>
            <a:spLocks noGrp="1"/>
          </p:cNvSpPr>
          <p:nvPr>
            <p:ph idx="1"/>
          </p:nvPr>
        </p:nvSpPr>
        <p:spPr/>
        <p:txBody>
          <a:bodyPr/>
          <a:lstStyle/>
          <a:p>
            <a:pPr>
              <a:lnSpc>
                <a:spcPct val="150000"/>
              </a:lnSpc>
            </a:pPr>
            <a:r>
              <a:rPr lang="tr-TR" dirty="0"/>
              <a:t>Yumuşak doku cerrahisi (</a:t>
            </a:r>
            <a:r>
              <a:rPr lang="tr-TR" dirty="0" err="1"/>
              <a:t>insizyon</a:t>
            </a:r>
            <a:r>
              <a:rPr lang="tr-TR" dirty="0"/>
              <a:t>, </a:t>
            </a:r>
            <a:r>
              <a:rPr lang="tr-TR" dirty="0" err="1"/>
              <a:t>eksizyon</a:t>
            </a:r>
            <a:r>
              <a:rPr lang="tr-TR" dirty="0"/>
              <a:t>,  </a:t>
            </a:r>
            <a:r>
              <a:rPr lang="tr-TR" dirty="0" err="1"/>
              <a:t>koagülasyon</a:t>
            </a:r>
            <a:r>
              <a:rPr lang="tr-TR" dirty="0"/>
              <a:t>, </a:t>
            </a:r>
            <a:r>
              <a:rPr lang="tr-TR" dirty="0" err="1"/>
              <a:t>gingivoplasti</a:t>
            </a:r>
            <a:r>
              <a:rPr lang="tr-TR" dirty="0"/>
              <a:t>, </a:t>
            </a:r>
            <a:r>
              <a:rPr lang="tr-TR" dirty="0" err="1"/>
              <a:t>frenektomi</a:t>
            </a:r>
            <a:r>
              <a:rPr lang="tr-TR" dirty="0"/>
              <a:t>, </a:t>
            </a:r>
            <a:r>
              <a:rPr lang="tr-TR" dirty="0" err="1"/>
              <a:t>implant</a:t>
            </a:r>
            <a:r>
              <a:rPr lang="tr-TR" dirty="0"/>
              <a:t> üstünün açılması, </a:t>
            </a:r>
            <a:r>
              <a:rPr lang="tr-TR" dirty="0" err="1"/>
              <a:t>operkülektomi</a:t>
            </a:r>
            <a:r>
              <a:rPr lang="tr-TR" dirty="0"/>
              <a:t>, kanama durdurma, patolojik dokuların uzaklaştırılması)</a:t>
            </a:r>
          </a:p>
          <a:p>
            <a:pPr>
              <a:lnSpc>
                <a:spcPct val="150000"/>
              </a:lnSpc>
            </a:pPr>
            <a:endParaRPr lang="tr-TR" dirty="0"/>
          </a:p>
          <a:p>
            <a:pPr>
              <a:lnSpc>
                <a:spcPct val="150000"/>
              </a:lnSpc>
            </a:pPr>
            <a:r>
              <a:rPr lang="tr-TR" dirty="0"/>
              <a:t>Sert doku üzerine (lazer </a:t>
            </a:r>
            <a:r>
              <a:rPr lang="tr-TR" dirty="0" err="1"/>
              <a:t>etching</a:t>
            </a:r>
            <a:r>
              <a:rPr lang="tr-TR" dirty="0"/>
              <a:t>, çürük temizleme, </a:t>
            </a:r>
            <a:r>
              <a:rPr lang="tr-TR" dirty="0" err="1"/>
              <a:t>kavite</a:t>
            </a:r>
            <a:r>
              <a:rPr lang="tr-TR" dirty="0"/>
              <a:t> açma, kemik kaldırma, rezeksiyon, kök kanalı genişletme ve sterilizasyon)</a:t>
            </a:r>
          </a:p>
        </p:txBody>
      </p:sp>
    </p:spTree>
    <p:extLst>
      <p:ext uri="{BB962C8B-B14F-4D97-AF65-F5344CB8AC3E}">
        <p14:creationId xmlns:p14="http://schemas.microsoft.com/office/powerpoint/2010/main" val="1341554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B2DA1BE-63D7-5847-AC0E-DF03B84BC8D6}"/>
              </a:ext>
            </a:extLst>
          </p:cNvPr>
          <p:cNvPicPr>
            <a:picLocks noChangeAspect="1"/>
          </p:cNvPicPr>
          <p:nvPr/>
        </p:nvPicPr>
        <p:blipFill rotWithShape="1">
          <a:blip r:embed="rId2"/>
          <a:srcRect l="38730" t="13372" r="39127" b="60078"/>
          <a:stretch/>
        </p:blipFill>
        <p:spPr>
          <a:xfrm>
            <a:off x="1254033" y="1639387"/>
            <a:ext cx="3804151" cy="2801984"/>
          </a:xfrm>
          <a:prstGeom prst="rect">
            <a:avLst/>
          </a:prstGeom>
        </p:spPr>
      </p:pic>
      <p:pic>
        <p:nvPicPr>
          <p:cNvPr id="5" name="Resim 4">
            <a:extLst>
              <a:ext uri="{FF2B5EF4-FFF2-40B4-BE49-F238E27FC236}">
                <a16:creationId xmlns:a16="http://schemas.microsoft.com/office/drawing/2014/main" id="{6E0E04A3-2080-5048-A2C5-8D1426812705}"/>
              </a:ext>
            </a:extLst>
          </p:cNvPr>
          <p:cNvPicPr>
            <a:picLocks noChangeAspect="1"/>
          </p:cNvPicPr>
          <p:nvPr/>
        </p:nvPicPr>
        <p:blipFill rotWithShape="1">
          <a:blip r:embed="rId2"/>
          <a:srcRect l="38611" t="50000" r="39008" b="23905"/>
          <a:stretch/>
        </p:blipFill>
        <p:spPr>
          <a:xfrm>
            <a:off x="6545989" y="1639387"/>
            <a:ext cx="3845055" cy="2801984"/>
          </a:xfrm>
          <a:prstGeom prst="rect">
            <a:avLst/>
          </a:prstGeom>
        </p:spPr>
      </p:pic>
    </p:spTree>
    <p:extLst>
      <p:ext uri="{BB962C8B-B14F-4D97-AF65-F5344CB8AC3E}">
        <p14:creationId xmlns:p14="http://schemas.microsoft.com/office/powerpoint/2010/main" val="4033142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3EBCC5-8499-4C46-89F8-4616A31FD50B}"/>
              </a:ext>
            </a:extLst>
          </p:cNvPr>
          <p:cNvSpPr>
            <a:spLocks noGrp="1"/>
          </p:cNvSpPr>
          <p:nvPr>
            <p:ph type="title"/>
          </p:nvPr>
        </p:nvSpPr>
        <p:spPr/>
        <p:txBody>
          <a:bodyPr/>
          <a:lstStyle/>
          <a:p>
            <a:r>
              <a:rPr lang="tr-TR" dirty="0"/>
              <a:t>Hard lazer sistemleri</a:t>
            </a:r>
          </a:p>
        </p:txBody>
      </p:sp>
      <p:sp>
        <p:nvSpPr>
          <p:cNvPr id="3" name="İçerik Yer Tutucusu 2">
            <a:extLst>
              <a:ext uri="{FF2B5EF4-FFF2-40B4-BE49-F238E27FC236}">
                <a16:creationId xmlns:a16="http://schemas.microsoft.com/office/drawing/2014/main" id="{E27C0C0B-0BAD-2E4C-80C2-20B3F4F63C12}"/>
              </a:ext>
            </a:extLst>
          </p:cNvPr>
          <p:cNvSpPr>
            <a:spLocks noGrp="1"/>
          </p:cNvSpPr>
          <p:nvPr>
            <p:ph idx="1"/>
          </p:nvPr>
        </p:nvSpPr>
        <p:spPr/>
        <p:txBody>
          <a:bodyPr/>
          <a:lstStyle/>
          <a:p>
            <a:r>
              <a:rPr lang="tr-TR" dirty="0"/>
              <a:t>Düşük enerji gücünde </a:t>
            </a:r>
            <a:r>
              <a:rPr lang="tr-TR" dirty="0" err="1"/>
              <a:t>soft</a:t>
            </a:r>
            <a:r>
              <a:rPr lang="tr-TR" dirty="0"/>
              <a:t> lazerlerin tüm kullanım alanlarında kullanılabilirler.</a:t>
            </a:r>
          </a:p>
        </p:txBody>
      </p:sp>
    </p:spTree>
    <p:extLst>
      <p:ext uri="{BB962C8B-B14F-4D97-AF65-F5344CB8AC3E}">
        <p14:creationId xmlns:p14="http://schemas.microsoft.com/office/powerpoint/2010/main" val="4188344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C73D46-80CB-8D4C-95A7-A48B70189C9D}"/>
              </a:ext>
            </a:extLst>
          </p:cNvPr>
          <p:cNvSpPr>
            <a:spLocks noGrp="1"/>
          </p:cNvSpPr>
          <p:nvPr>
            <p:ph type="title"/>
          </p:nvPr>
        </p:nvSpPr>
        <p:spPr/>
        <p:txBody>
          <a:bodyPr/>
          <a:lstStyle/>
          <a:p>
            <a:r>
              <a:rPr lang="tr-TR" dirty="0"/>
              <a:t>Karbondioksit lazerler</a:t>
            </a:r>
          </a:p>
        </p:txBody>
      </p:sp>
      <p:sp>
        <p:nvSpPr>
          <p:cNvPr id="3" name="İçerik Yer Tutucusu 2">
            <a:extLst>
              <a:ext uri="{FF2B5EF4-FFF2-40B4-BE49-F238E27FC236}">
                <a16:creationId xmlns:a16="http://schemas.microsoft.com/office/drawing/2014/main" id="{5554380B-0E2A-BA46-931D-1B1BF663B4B1}"/>
              </a:ext>
            </a:extLst>
          </p:cNvPr>
          <p:cNvSpPr>
            <a:spLocks noGrp="1"/>
          </p:cNvSpPr>
          <p:nvPr>
            <p:ph idx="1"/>
          </p:nvPr>
        </p:nvSpPr>
        <p:spPr/>
        <p:txBody>
          <a:bodyPr/>
          <a:lstStyle/>
          <a:p>
            <a:r>
              <a:rPr lang="tr-TR" dirty="0"/>
              <a:t>1987 yılında FDA tarafından kullanımına izin verilen ilk hard lazer sistemidir.</a:t>
            </a:r>
          </a:p>
          <a:p>
            <a:endParaRPr lang="tr-TR" dirty="0"/>
          </a:p>
          <a:p>
            <a:r>
              <a:rPr lang="tr-TR" dirty="0"/>
              <a:t>Aktif ortamı, CO2, N2 ve He gaz karışımı içerir.</a:t>
            </a:r>
          </a:p>
          <a:p>
            <a:endParaRPr lang="tr-TR" dirty="0"/>
          </a:p>
          <a:p>
            <a:r>
              <a:rPr lang="tr-TR" dirty="0"/>
              <a:t>Işını uzak kızıl ötesidir. Görünür olması için rehber olarak He-Ne lazeri sisteme katılmıştır.</a:t>
            </a:r>
          </a:p>
        </p:txBody>
      </p:sp>
    </p:spTree>
    <p:extLst>
      <p:ext uri="{BB962C8B-B14F-4D97-AF65-F5344CB8AC3E}">
        <p14:creationId xmlns:p14="http://schemas.microsoft.com/office/powerpoint/2010/main" val="2918340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85161E-2480-6A4C-BCAF-F8C6969DEC83}"/>
              </a:ext>
            </a:extLst>
          </p:cNvPr>
          <p:cNvSpPr>
            <a:spLocks noGrp="1"/>
          </p:cNvSpPr>
          <p:nvPr>
            <p:ph type="title"/>
          </p:nvPr>
        </p:nvSpPr>
        <p:spPr/>
        <p:txBody>
          <a:bodyPr/>
          <a:lstStyle/>
          <a:p>
            <a:r>
              <a:rPr lang="tr-TR" dirty="0"/>
              <a:t>Karbondioksit lazerler</a:t>
            </a:r>
          </a:p>
        </p:txBody>
      </p:sp>
      <p:sp>
        <p:nvSpPr>
          <p:cNvPr id="3" name="İçerik Yer Tutucusu 2">
            <a:extLst>
              <a:ext uri="{FF2B5EF4-FFF2-40B4-BE49-F238E27FC236}">
                <a16:creationId xmlns:a16="http://schemas.microsoft.com/office/drawing/2014/main" id="{2A5EF6FD-A349-C245-AC4F-27FD020A2CAE}"/>
              </a:ext>
            </a:extLst>
          </p:cNvPr>
          <p:cNvSpPr>
            <a:spLocks noGrp="1"/>
          </p:cNvSpPr>
          <p:nvPr>
            <p:ph idx="1"/>
          </p:nvPr>
        </p:nvSpPr>
        <p:spPr/>
        <p:txBody>
          <a:bodyPr/>
          <a:lstStyle/>
          <a:p>
            <a:pPr>
              <a:lnSpc>
                <a:spcPct val="150000"/>
              </a:lnSpc>
            </a:pPr>
            <a:r>
              <a:rPr lang="tr-TR" dirty="0"/>
              <a:t>Yumuşak doku lazeridir.</a:t>
            </a:r>
          </a:p>
          <a:p>
            <a:pPr>
              <a:lnSpc>
                <a:spcPct val="150000"/>
              </a:lnSpc>
            </a:pPr>
            <a:r>
              <a:rPr lang="tr-TR" dirty="0"/>
              <a:t>Atımı devamlı veya </a:t>
            </a:r>
            <a:r>
              <a:rPr lang="tr-TR" dirty="0" err="1"/>
              <a:t>nabızsal</a:t>
            </a:r>
            <a:r>
              <a:rPr lang="tr-TR" dirty="0"/>
              <a:t> tarzda kullanılabilir.</a:t>
            </a:r>
          </a:p>
          <a:p>
            <a:pPr>
              <a:lnSpc>
                <a:spcPct val="150000"/>
              </a:lnSpc>
            </a:pPr>
            <a:r>
              <a:rPr lang="tr-TR" dirty="0" err="1"/>
              <a:t>Mukozal</a:t>
            </a:r>
            <a:r>
              <a:rPr lang="tr-TR" dirty="0"/>
              <a:t> lezyonların tedavisinde idealdir.</a:t>
            </a:r>
          </a:p>
          <a:p>
            <a:pPr>
              <a:lnSpc>
                <a:spcPct val="150000"/>
              </a:lnSpc>
            </a:pPr>
            <a:r>
              <a:rPr lang="tr-TR" dirty="0"/>
              <a:t>Çalışırken aynı zamanda sterilizasyon da sağlar.</a:t>
            </a:r>
          </a:p>
          <a:p>
            <a:pPr>
              <a:lnSpc>
                <a:spcPct val="150000"/>
              </a:lnSpc>
            </a:pPr>
            <a:r>
              <a:rPr lang="tr-TR" dirty="0"/>
              <a:t>Gürültüsüz, vibrasyonsuz, kanamasız ve ağrısız operasyon sağlar.</a:t>
            </a:r>
          </a:p>
        </p:txBody>
      </p:sp>
    </p:spTree>
    <p:extLst>
      <p:ext uri="{BB962C8B-B14F-4D97-AF65-F5344CB8AC3E}">
        <p14:creationId xmlns:p14="http://schemas.microsoft.com/office/powerpoint/2010/main" val="1377517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1B8E41-1E01-6A4A-A79E-55B0005B45DF}"/>
              </a:ext>
            </a:extLst>
          </p:cNvPr>
          <p:cNvSpPr>
            <a:spLocks noGrp="1"/>
          </p:cNvSpPr>
          <p:nvPr>
            <p:ph type="title"/>
          </p:nvPr>
        </p:nvSpPr>
        <p:spPr/>
        <p:txBody>
          <a:bodyPr/>
          <a:lstStyle/>
          <a:p>
            <a:r>
              <a:rPr lang="tr-TR" dirty="0" err="1"/>
              <a:t>Nd:YAG</a:t>
            </a:r>
            <a:r>
              <a:rPr lang="tr-TR" dirty="0"/>
              <a:t> lazerler (</a:t>
            </a:r>
            <a:r>
              <a:rPr lang="tr-TR" dirty="0" err="1"/>
              <a:t>Neodymium</a:t>
            </a:r>
            <a:r>
              <a:rPr lang="tr-TR" dirty="0"/>
              <a:t>: </a:t>
            </a:r>
            <a:r>
              <a:rPr lang="tr-TR" dirty="0" err="1"/>
              <a:t>Yttrium-Aluminium-Garnet</a:t>
            </a:r>
            <a:r>
              <a:rPr lang="tr-TR" dirty="0"/>
              <a:t>)</a:t>
            </a:r>
          </a:p>
        </p:txBody>
      </p:sp>
      <p:sp>
        <p:nvSpPr>
          <p:cNvPr id="3" name="İçerik Yer Tutucusu 2">
            <a:extLst>
              <a:ext uri="{FF2B5EF4-FFF2-40B4-BE49-F238E27FC236}">
                <a16:creationId xmlns:a16="http://schemas.microsoft.com/office/drawing/2014/main" id="{DBE237C1-6EA2-164A-85EF-558872F64EB4}"/>
              </a:ext>
            </a:extLst>
          </p:cNvPr>
          <p:cNvSpPr>
            <a:spLocks noGrp="1"/>
          </p:cNvSpPr>
          <p:nvPr>
            <p:ph idx="1"/>
          </p:nvPr>
        </p:nvSpPr>
        <p:spPr>
          <a:xfrm>
            <a:off x="1154954" y="3219321"/>
            <a:ext cx="8825659" cy="3416300"/>
          </a:xfrm>
        </p:spPr>
        <p:txBody>
          <a:bodyPr/>
          <a:lstStyle/>
          <a:p>
            <a:r>
              <a:rPr lang="tr-TR" dirty="0"/>
              <a:t>Diş hekimliğinde ilk defa 1985’te kullanılmıştır.</a:t>
            </a:r>
          </a:p>
          <a:p>
            <a:r>
              <a:rPr lang="tr-TR" dirty="0"/>
              <a:t>FDA tarafından diş hekimliğinde kullanımı 1990da onaylanmıştır.</a:t>
            </a:r>
          </a:p>
          <a:p>
            <a:r>
              <a:rPr lang="tr-TR" dirty="0"/>
              <a:t>Aktif ortamında YAG kristali vardır.</a:t>
            </a:r>
          </a:p>
          <a:p>
            <a:r>
              <a:rPr lang="tr-TR" dirty="0"/>
              <a:t>Işını yakın kızıl ötesi olduğundan rehber He-Ne lazeri vardır.</a:t>
            </a:r>
          </a:p>
        </p:txBody>
      </p:sp>
    </p:spTree>
    <p:extLst>
      <p:ext uri="{BB962C8B-B14F-4D97-AF65-F5344CB8AC3E}">
        <p14:creationId xmlns:p14="http://schemas.microsoft.com/office/powerpoint/2010/main" val="239290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0AB8CF-9E99-8047-AC22-2A793242A5C7}"/>
              </a:ext>
            </a:extLst>
          </p:cNvPr>
          <p:cNvSpPr>
            <a:spLocks noGrp="1"/>
          </p:cNvSpPr>
          <p:nvPr>
            <p:ph type="title"/>
          </p:nvPr>
        </p:nvSpPr>
        <p:spPr/>
        <p:txBody>
          <a:bodyPr/>
          <a:lstStyle/>
          <a:p>
            <a:r>
              <a:rPr lang="tr-TR" dirty="0" err="1"/>
              <a:t>Nd:YAG</a:t>
            </a:r>
            <a:r>
              <a:rPr lang="tr-TR" dirty="0"/>
              <a:t> lazerler (</a:t>
            </a:r>
            <a:r>
              <a:rPr lang="tr-TR" dirty="0" err="1"/>
              <a:t>Neodymium</a:t>
            </a:r>
            <a:r>
              <a:rPr lang="tr-TR" dirty="0"/>
              <a:t>: </a:t>
            </a:r>
            <a:r>
              <a:rPr lang="tr-TR" dirty="0" err="1"/>
              <a:t>Yttrium-Aluminium-Garnet</a:t>
            </a:r>
            <a:r>
              <a:rPr lang="tr-TR" dirty="0"/>
              <a:t>)</a:t>
            </a:r>
          </a:p>
        </p:txBody>
      </p:sp>
      <p:sp>
        <p:nvSpPr>
          <p:cNvPr id="3" name="İçerik Yer Tutucusu 2">
            <a:extLst>
              <a:ext uri="{FF2B5EF4-FFF2-40B4-BE49-F238E27FC236}">
                <a16:creationId xmlns:a16="http://schemas.microsoft.com/office/drawing/2014/main" id="{785E3EBD-B03D-6E40-BFA6-CDCB091A6F52}"/>
              </a:ext>
            </a:extLst>
          </p:cNvPr>
          <p:cNvSpPr>
            <a:spLocks noGrp="1"/>
          </p:cNvSpPr>
          <p:nvPr>
            <p:ph idx="1"/>
          </p:nvPr>
        </p:nvSpPr>
        <p:spPr>
          <a:xfrm>
            <a:off x="1528178" y="2548723"/>
            <a:ext cx="8825659" cy="3416300"/>
          </a:xfrm>
        </p:spPr>
        <p:txBody>
          <a:bodyPr/>
          <a:lstStyle/>
          <a:p>
            <a:r>
              <a:rPr lang="tr-TR" dirty="0"/>
              <a:t>Koyu ve pigmente dokularda çok iyi </a:t>
            </a:r>
            <a:r>
              <a:rPr lang="tr-TR" dirty="0" err="1"/>
              <a:t>absorbe</a:t>
            </a:r>
            <a:r>
              <a:rPr lang="tr-TR" dirty="0"/>
              <a:t> olur. </a:t>
            </a:r>
          </a:p>
          <a:p>
            <a:r>
              <a:rPr lang="tr-TR" dirty="0"/>
              <a:t>Kullanımı esnasında bazı doku yüzeylerine koyu renkli boya sürülür.</a:t>
            </a:r>
          </a:p>
        </p:txBody>
      </p:sp>
    </p:spTree>
    <p:extLst>
      <p:ext uri="{BB962C8B-B14F-4D97-AF65-F5344CB8AC3E}">
        <p14:creationId xmlns:p14="http://schemas.microsoft.com/office/powerpoint/2010/main" val="592083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ADA8B1-B580-B040-BAF8-08FB93F7F6A2}"/>
              </a:ext>
            </a:extLst>
          </p:cNvPr>
          <p:cNvSpPr>
            <a:spLocks noGrp="1"/>
          </p:cNvSpPr>
          <p:nvPr>
            <p:ph type="title"/>
          </p:nvPr>
        </p:nvSpPr>
        <p:spPr/>
        <p:txBody>
          <a:bodyPr/>
          <a:lstStyle/>
          <a:p>
            <a:r>
              <a:rPr lang="tr-TR" dirty="0" err="1"/>
              <a:t>Nd:YAG</a:t>
            </a:r>
            <a:r>
              <a:rPr lang="tr-TR" dirty="0"/>
              <a:t> lazerler (</a:t>
            </a:r>
            <a:r>
              <a:rPr lang="tr-TR" dirty="0" err="1"/>
              <a:t>Neodymium</a:t>
            </a:r>
            <a:r>
              <a:rPr lang="tr-TR" dirty="0"/>
              <a:t>: </a:t>
            </a:r>
            <a:r>
              <a:rPr lang="tr-TR" dirty="0" err="1"/>
              <a:t>Yttrium-Aluminium-Garnet</a:t>
            </a:r>
            <a:r>
              <a:rPr lang="tr-TR" dirty="0"/>
              <a:t>)</a:t>
            </a:r>
          </a:p>
        </p:txBody>
      </p:sp>
      <p:sp>
        <p:nvSpPr>
          <p:cNvPr id="3" name="İçerik Yer Tutucusu 2">
            <a:extLst>
              <a:ext uri="{FF2B5EF4-FFF2-40B4-BE49-F238E27FC236}">
                <a16:creationId xmlns:a16="http://schemas.microsoft.com/office/drawing/2014/main" id="{9CAF67A1-EE36-BC4D-A219-970ED0C356EA}"/>
              </a:ext>
            </a:extLst>
          </p:cNvPr>
          <p:cNvSpPr>
            <a:spLocks noGrp="1"/>
          </p:cNvSpPr>
          <p:nvPr>
            <p:ph idx="1"/>
          </p:nvPr>
        </p:nvSpPr>
        <p:spPr/>
        <p:txBody>
          <a:bodyPr/>
          <a:lstStyle/>
          <a:p>
            <a:r>
              <a:rPr lang="tr-TR" dirty="0" err="1"/>
              <a:t>İnsizyon</a:t>
            </a:r>
            <a:endParaRPr lang="tr-TR" dirty="0"/>
          </a:p>
          <a:p>
            <a:r>
              <a:rPr lang="tr-TR" dirty="0" err="1"/>
              <a:t>Koagülasyon</a:t>
            </a:r>
            <a:endParaRPr lang="tr-TR" dirty="0"/>
          </a:p>
          <a:p>
            <a:r>
              <a:rPr lang="tr-TR" dirty="0" err="1"/>
              <a:t>Periodontal</a:t>
            </a:r>
            <a:r>
              <a:rPr lang="tr-TR" dirty="0"/>
              <a:t> cebin </a:t>
            </a:r>
            <a:r>
              <a:rPr lang="tr-TR" dirty="0" err="1"/>
              <a:t>dekontaminasyonu</a:t>
            </a:r>
            <a:endParaRPr lang="tr-TR" dirty="0"/>
          </a:p>
          <a:p>
            <a:r>
              <a:rPr lang="tr-TR" dirty="0"/>
              <a:t>Çürük uzaklaştırma</a:t>
            </a:r>
          </a:p>
          <a:p>
            <a:r>
              <a:rPr lang="tr-TR" dirty="0"/>
              <a:t>Aşırı </a:t>
            </a:r>
            <a:r>
              <a:rPr lang="tr-TR" dirty="0" err="1"/>
              <a:t>dentin</a:t>
            </a:r>
            <a:r>
              <a:rPr lang="tr-TR" dirty="0"/>
              <a:t> duyarlılığı</a:t>
            </a:r>
          </a:p>
          <a:p>
            <a:r>
              <a:rPr lang="tr-TR" dirty="0"/>
              <a:t>Yumuşak doku cerrahisi (</a:t>
            </a:r>
            <a:r>
              <a:rPr lang="tr-TR" dirty="0" err="1"/>
              <a:t>gingivektomi</a:t>
            </a:r>
            <a:r>
              <a:rPr lang="tr-TR" dirty="0"/>
              <a:t>, </a:t>
            </a:r>
            <a:r>
              <a:rPr lang="tr-TR" dirty="0" err="1"/>
              <a:t>frenektomi</a:t>
            </a:r>
            <a:r>
              <a:rPr lang="tr-TR" dirty="0"/>
              <a:t>, </a:t>
            </a:r>
            <a:r>
              <a:rPr lang="tr-TR" dirty="0" err="1"/>
              <a:t>operkülektomi</a:t>
            </a:r>
            <a:r>
              <a:rPr lang="tr-TR" dirty="0"/>
              <a:t>)</a:t>
            </a:r>
          </a:p>
          <a:p>
            <a:endParaRPr lang="tr-TR" dirty="0"/>
          </a:p>
        </p:txBody>
      </p:sp>
    </p:spTree>
    <p:extLst>
      <p:ext uri="{BB962C8B-B14F-4D97-AF65-F5344CB8AC3E}">
        <p14:creationId xmlns:p14="http://schemas.microsoft.com/office/powerpoint/2010/main" val="2621397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477AFE-DEBF-1B47-99DB-0966B1CA203F}"/>
              </a:ext>
            </a:extLst>
          </p:cNvPr>
          <p:cNvSpPr>
            <a:spLocks noGrp="1"/>
          </p:cNvSpPr>
          <p:nvPr>
            <p:ph type="title"/>
          </p:nvPr>
        </p:nvSpPr>
        <p:spPr/>
        <p:txBody>
          <a:bodyPr/>
          <a:lstStyle/>
          <a:p>
            <a:r>
              <a:rPr lang="tr-TR" dirty="0" err="1"/>
              <a:t>Nd:YAG</a:t>
            </a:r>
            <a:r>
              <a:rPr lang="tr-TR" dirty="0"/>
              <a:t> lazerler (</a:t>
            </a:r>
            <a:r>
              <a:rPr lang="tr-TR" dirty="0" err="1"/>
              <a:t>Neodymium</a:t>
            </a:r>
            <a:r>
              <a:rPr lang="tr-TR" dirty="0"/>
              <a:t>: </a:t>
            </a:r>
            <a:r>
              <a:rPr lang="tr-TR" dirty="0" err="1"/>
              <a:t>Yttrium-Aluminium-Garnet</a:t>
            </a:r>
            <a:r>
              <a:rPr lang="tr-TR" dirty="0"/>
              <a:t>)</a:t>
            </a:r>
          </a:p>
        </p:txBody>
      </p:sp>
      <p:sp>
        <p:nvSpPr>
          <p:cNvPr id="3" name="İçerik Yer Tutucusu 2">
            <a:extLst>
              <a:ext uri="{FF2B5EF4-FFF2-40B4-BE49-F238E27FC236}">
                <a16:creationId xmlns:a16="http://schemas.microsoft.com/office/drawing/2014/main" id="{156829F0-5267-1542-A7A0-18D193D11E72}"/>
              </a:ext>
            </a:extLst>
          </p:cNvPr>
          <p:cNvSpPr>
            <a:spLocks noGrp="1"/>
          </p:cNvSpPr>
          <p:nvPr>
            <p:ph idx="1"/>
          </p:nvPr>
        </p:nvSpPr>
        <p:spPr/>
        <p:txBody>
          <a:bodyPr/>
          <a:lstStyle/>
          <a:p>
            <a:pPr>
              <a:lnSpc>
                <a:spcPct val="150000"/>
              </a:lnSpc>
            </a:pPr>
            <a:r>
              <a:rPr lang="tr-TR" dirty="0"/>
              <a:t>Koyu dokulara </a:t>
            </a:r>
            <a:r>
              <a:rPr lang="tr-TR" dirty="0" err="1"/>
              <a:t>absorbsiyonu</a:t>
            </a:r>
            <a:r>
              <a:rPr lang="tr-TR" dirty="0"/>
              <a:t> sayesinde pigmente bakteriler üzerine DNA hasarı yoluyla bakterisit etkisi vardır.</a:t>
            </a:r>
          </a:p>
          <a:p>
            <a:pPr>
              <a:lnSpc>
                <a:spcPct val="150000"/>
              </a:lnSpc>
            </a:pPr>
            <a:endParaRPr lang="tr-TR" dirty="0"/>
          </a:p>
          <a:p>
            <a:pPr>
              <a:lnSpc>
                <a:spcPct val="150000"/>
              </a:lnSpc>
            </a:pPr>
            <a:endParaRPr lang="tr-TR" dirty="0"/>
          </a:p>
        </p:txBody>
      </p:sp>
    </p:spTree>
    <p:extLst>
      <p:ext uri="{BB962C8B-B14F-4D97-AF65-F5344CB8AC3E}">
        <p14:creationId xmlns:p14="http://schemas.microsoft.com/office/powerpoint/2010/main" val="4063168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3E2780-9766-634A-837B-59D1AE681792}"/>
              </a:ext>
            </a:extLst>
          </p:cNvPr>
          <p:cNvSpPr>
            <a:spLocks noGrp="1"/>
          </p:cNvSpPr>
          <p:nvPr>
            <p:ph type="title"/>
          </p:nvPr>
        </p:nvSpPr>
        <p:spPr/>
        <p:txBody>
          <a:bodyPr/>
          <a:lstStyle/>
          <a:p>
            <a:r>
              <a:rPr lang="tr-TR" dirty="0"/>
              <a:t>Argon Lazer</a:t>
            </a:r>
          </a:p>
        </p:txBody>
      </p:sp>
      <p:sp>
        <p:nvSpPr>
          <p:cNvPr id="3" name="İçerik Yer Tutucusu 2">
            <a:extLst>
              <a:ext uri="{FF2B5EF4-FFF2-40B4-BE49-F238E27FC236}">
                <a16:creationId xmlns:a16="http://schemas.microsoft.com/office/drawing/2014/main" id="{4CA1B3E9-A180-C94B-9E3C-F819DC52F769}"/>
              </a:ext>
            </a:extLst>
          </p:cNvPr>
          <p:cNvSpPr>
            <a:spLocks noGrp="1"/>
          </p:cNvSpPr>
          <p:nvPr>
            <p:ph idx="1"/>
          </p:nvPr>
        </p:nvSpPr>
        <p:spPr/>
        <p:txBody>
          <a:bodyPr/>
          <a:lstStyle/>
          <a:p>
            <a:r>
              <a:rPr lang="tr-TR" dirty="0"/>
              <a:t>1991 yılında diş hekimliğinin kullanım alanına girmiştir.</a:t>
            </a:r>
          </a:p>
          <a:p>
            <a:endParaRPr lang="tr-TR" dirty="0"/>
          </a:p>
          <a:p>
            <a:r>
              <a:rPr lang="tr-TR" dirty="0"/>
              <a:t>Optik boşlukta argon gazı içerir.</a:t>
            </a:r>
          </a:p>
          <a:p>
            <a:endParaRPr lang="tr-TR" dirty="0"/>
          </a:p>
          <a:p>
            <a:r>
              <a:rPr lang="tr-TR" dirty="0"/>
              <a:t>Görünür ışın yayar.</a:t>
            </a:r>
          </a:p>
          <a:p>
            <a:endParaRPr lang="tr-TR" dirty="0"/>
          </a:p>
          <a:p>
            <a:r>
              <a:rPr lang="tr-TR" dirty="0"/>
              <a:t>Hemoglobin gibi pigmentli yapılardan çok iyi emildiği için </a:t>
            </a:r>
            <a:r>
              <a:rPr lang="tr-TR" dirty="0" err="1"/>
              <a:t>hemostaz</a:t>
            </a:r>
            <a:r>
              <a:rPr lang="tr-TR" dirty="0"/>
              <a:t> sağlar.</a:t>
            </a:r>
          </a:p>
        </p:txBody>
      </p:sp>
    </p:spTree>
    <p:extLst>
      <p:ext uri="{BB962C8B-B14F-4D97-AF65-F5344CB8AC3E}">
        <p14:creationId xmlns:p14="http://schemas.microsoft.com/office/powerpoint/2010/main" val="3023775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AEE8DF-A126-8A47-993F-0B64D39440DB}"/>
              </a:ext>
            </a:extLst>
          </p:cNvPr>
          <p:cNvSpPr>
            <a:spLocks noGrp="1"/>
          </p:cNvSpPr>
          <p:nvPr>
            <p:ph type="title"/>
          </p:nvPr>
        </p:nvSpPr>
        <p:spPr/>
        <p:txBody>
          <a:bodyPr/>
          <a:lstStyle/>
          <a:p>
            <a:r>
              <a:rPr lang="tr-TR" dirty="0"/>
              <a:t>Argon Lazer</a:t>
            </a:r>
          </a:p>
        </p:txBody>
      </p:sp>
      <p:sp>
        <p:nvSpPr>
          <p:cNvPr id="3" name="İçerik Yer Tutucusu 2">
            <a:extLst>
              <a:ext uri="{FF2B5EF4-FFF2-40B4-BE49-F238E27FC236}">
                <a16:creationId xmlns:a16="http://schemas.microsoft.com/office/drawing/2014/main" id="{B851F523-307B-5F43-865C-DEA032310ACC}"/>
              </a:ext>
            </a:extLst>
          </p:cNvPr>
          <p:cNvSpPr>
            <a:spLocks noGrp="1"/>
          </p:cNvSpPr>
          <p:nvPr>
            <p:ph idx="1"/>
          </p:nvPr>
        </p:nvSpPr>
        <p:spPr/>
        <p:txBody>
          <a:bodyPr/>
          <a:lstStyle/>
          <a:p>
            <a:r>
              <a:rPr lang="tr-TR" dirty="0"/>
              <a:t>Başlangıç çürüklerinin teşhisinde (</a:t>
            </a:r>
            <a:r>
              <a:rPr lang="tr-TR" dirty="0" err="1"/>
              <a:t>Transillüminasyon</a:t>
            </a:r>
            <a:r>
              <a:rPr lang="tr-TR" dirty="0"/>
              <a:t>)</a:t>
            </a:r>
          </a:p>
          <a:p>
            <a:r>
              <a:rPr lang="tr-TR" dirty="0" err="1"/>
              <a:t>Kompozit</a:t>
            </a:r>
            <a:r>
              <a:rPr lang="tr-TR" dirty="0"/>
              <a:t> reçinelerin </a:t>
            </a:r>
            <a:r>
              <a:rPr lang="tr-TR" dirty="0" err="1"/>
              <a:t>polimerizasyonu</a:t>
            </a:r>
            <a:endParaRPr lang="tr-TR" dirty="0"/>
          </a:p>
        </p:txBody>
      </p:sp>
    </p:spTree>
    <p:extLst>
      <p:ext uri="{BB962C8B-B14F-4D97-AF65-F5344CB8AC3E}">
        <p14:creationId xmlns:p14="http://schemas.microsoft.com/office/powerpoint/2010/main" val="1079381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7BEB08-9129-E543-90AA-8602E52FBA31}"/>
              </a:ext>
            </a:extLst>
          </p:cNvPr>
          <p:cNvSpPr>
            <a:spLocks noGrp="1"/>
          </p:cNvSpPr>
          <p:nvPr>
            <p:ph type="title"/>
          </p:nvPr>
        </p:nvSpPr>
        <p:spPr/>
        <p:txBody>
          <a:bodyPr/>
          <a:lstStyle/>
          <a:p>
            <a:r>
              <a:rPr lang="tr-TR" dirty="0"/>
              <a:t>Diyot Lazerler</a:t>
            </a:r>
          </a:p>
        </p:txBody>
      </p:sp>
      <p:sp>
        <p:nvSpPr>
          <p:cNvPr id="3" name="İçerik Yer Tutucusu 2">
            <a:extLst>
              <a:ext uri="{FF2B5EF4-FFF2-40B4-BE49-F238E27FC236}">
                <a16:creationId xmlns:a16="http://schemas.microsoft.com/office/drawing/2014/main" id="{4E626ACE-6F3E-4248-8C82-8D0179C354B8}"/>
              </a:ext>
            </a:extLst>
          </p:cNvPr>
          <p:cNvSpPr>
            <a:spLocks noGrp="1"/>
          </p:cNvSpPr>
          <p:nvPr>
            <p:ph idx="1"/>
          </p:nvPr>
        </p:nvSpPr>
        <p:spPr/>
        <p:txBody>
          <a:bodyPr/>
          <a:lstStyle/>
          <a:p>
            <a:r>
              <a:rPr lang="tr-TR" dirty="0" err="1"/>
              <a:t>Pulpadaki</a:t>
            </a:r>
            <a:r>
              <a:rPr lang="tr-TR" dirty="0"/>
              <a:t> kan akımının belirlenmesi (Lazer </a:t>
            </a:r>
            <a:r>
              <a:rPr lang="tr-TR" dirty="0" err="1"/>
              <a:t>doppler</a:t>
            </a:r>
            <a:r>
              <a:rPr lang="tr-TR" dirty="0"/>
              <a:t> </a:t>
            </a:r>
            <a:r>
              <a:rPr lang="tr-TR" dirty="0" err="1"/>
              <a:t>flowmetry</a:t>
            </a:r>
            <a:r>
              <a:rPr lang="tr-TR" dirty="0"/>
              <a:t>)</a:t>
            </a:r>
          </a:p>
          <a:p>
            <a:endParaRPr lang="tr-TR" dirty="0"/>
          </a:p>
          <a:p>
            <a:r>
              <a:rPr lang="tr-TR" dirty="0"/>
              <a:t>Başlangıç çürüklerinin teşhisi</a:t>
            </a:r>
          </a:p>
          <a:p>
            <a:endParaRPr lang="tr-TR" dirty="0"/>
          </a:p>
          <a:p>
            <a:r>
              <a:rPr lang="tr-TR" dirty="0" err="1"/>
              <a:t>Diodent</a:t>
            </a:r>
            <a:endParaRPr lang="tr-TR" dirty="0"/>
          </a:p>
        </p:txBody>
      </p:sp>
      <p:pic>
        <p:nvPicPr>
          <p:cNvPr id="5" name="Resim 4">
            <a:extLst>
              <a:ext uri="{FF2B5EF4-FFF2-40B4-BE49-F238E27FC236}">
                <a16:creationId xmlns:a16="http://schemas.microsoft.com/office/drawing/2014/main" id="{59D459E9-9B89-C747-8175-3C343A02CD5D}"/>
              </a:ext>
            </a:extLst>
          </p:cNvPr>
          <p:cNvPicPr>
            <a:picLocks noChangeAspect="1"/>
          </p:cNvPicPr>
          <p:nvPr/>
        </p:nvPicPr>
        <p:blipFill>
          <a:blip r:embed="rId2"/>
          <a:stretch>
            <a:fillRect/>
          </a:stretch>
        </p:blipFill>
        <p:spPr>
          <a:xfrm>
            <a:off x="6096000" y="3195864"/>
            <a:ext cx="4306261" cy="3416300"/>
          </a:xfrm>
          <a:prstGeom prst="rect">
            <a:avLst/>
          </a:prstGeom>
        </p:spPr>
      </p:pic>
    </p:spTree>
    <p:extLst>
      <p:ext uri="{BB962C8B-B14F-4D97-AF65-F5344CB8AC3E}">
        <p14:creationId xmlns:p14="http://schemas.microsoft.com/office/powerpoint/2010/main" val="1155839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13AD44-F315-E54B-B511-57A0E12F4AEF}"/>
              </a:ext>
            </a:extLst>
          </p:cNvPr>
          <p:cNvSpPr>
            <a:spLocks noGrp="1"/>
          </p:cNvSpPr>
          <p:nvPr>
            <p:ph type="title"/>
          </p:nvPr>
        </p:nvSpPr>
        <p:spPr/>
        <p:txBody>
          <a:bodyPr/>
          <a:lstStyle/>
          <a:p>
            <a:r>
              <a:rPr lang="tr-TR" dirty="0" err="1"/>
              <a:t>Ho:YAG</a:t>
            </a:r>
            <a:r>
              <a:rPr lang="tr-TR" dirty="0"/>
              <a:t> Lazer (Holmiyum)</a:t>
            </a:r>
          </a:p>
        </p:txBody>
      </p:sp>
      <p:sp>
        <p:nvSpPr>
          <p:cNvPr id="3" name="İçerik Yer Tutucusu 2">
            <a:extLst>
              <a:ext uri="{FF2B5EF4-FFF2-40B4-BE49-F238E27FC236}">
                <a16:creationId xmlns:a16="http://schemas.microsoft.com/office/drawing/2014/main" id="{D2B298EC-E1FD-4F4C-843C-AA60BDEF1E90}"/>
              </a:ext>
            </a:extLst>
          </p:cNvPr>
          <p:cNvSpPr>
            <a:spLocks noGrp="1"/>
          </p:cNvSpPr>
          <p:nvPr>
            <p:ph idx="1"/>
          </p:nvPr>
        </p:nvSpPr>
        <p:spPr/>
        <p:txBody>
          <a:bodyPr/>
          <a:lstStyle/>
          <a:p>
            <a:r>
              <a:rPr lang="tr-TR" dirty="0"/>
              <a:t>Aktif maddesi YAG kristali olan Holmiyumla kaplanmış bir lazerdir.</a:t>
            </a:r>
          </a:p>
          <a:p>
            <a:endParaRPr lang="tr-TR" dirty="0"/>
          </a:p>
          <a:p>
            <a:r>
              <a:rPr lang="tr-TR" dirty="0"/>
              <a:t>Sudaki </a:t>
            </a:r>
            <a:r>
              <a:rPr lang="tr-TR" dirty="0" err="1"/>
              <a:t>absorbsiyonu</a:t>
            </a:r>
            <a:r>
              <a:rPr lang="tr-TR" dirty="0"/>
              <a:t> </a:t>
            </a:r>
            <a:r>
              <a:rPr lang="tr-TR" dirty="0" err="1"/>
              <a:t>Nd:YAG</a:t>
            </a:r>
            <a:r>
              <a:rPr lang="tr-TR" dirty="0"/>
              <a:t> lazerin 100 katı kadardır. </a:t>
            </a:r>
          </a:p>
          <a:p>
            <a:endParaRPr lang="tr-TR" dirty="0"/>
          </a:p>
          <a:p>
            <a:r>
              <a:rPr lang="tr-TR" dirty="0"/>
              <a:t>Hem beyaz hem pigmente </a:t>
            </a:r>
            <a:r>
              <a:rPr lang="tr-TR" dirty="0" err="1"/>
              <a:t>dokua</a:t>
            </a:r>
            <a:r>
              <a:rPr lang="tr-TR" dirty="0"/>
              <a:t> iyi </a:t>
            </a:r>
            <a:r>
              <a:rPr lang="tr-TR" dirty="0" err="1"/>
              <a:t>absorbe</a:t>
            </a:r>
            <a:r>
              <a:rPr lang="tr-TR" dirty="0"/>
              <a:t> olur.</a:t>
            </a:r>
          </a:p>
          <a:p>
            <a:endParaRPr lang="tr-TR" dirty="0"/>
          </a:p>
        </p:txBody>
      </p:sp>
    </p:spTree>
    <p:extLst>
      <p:ext uri="{BB962C8B-B14F-4D97-AF65-F5344CB8AC3E}">
        <p14:creationId xmlns:p14="http://schemas.microsoft.com/office/powerpoint/2010/main" val="2929191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90290B-41B1-0348-A6D5-95CF0EC1BF69}"/>
              </a:ext>
            </a:extLst>
          </p:cNvPr>
          <p:cNvSpPr>
            <a:spLocks noGrp="1"/>
          </p:cNvSpPr>
          <p:nvPr>
            <p:ph type="title"/>
          </p:nvPr>
        </p:nvSpPr>
        <p:spPr/>
        <p:txBody>
          <a:bodyPr/>
          <a:lstStyle/>
          <a:p>
            <a:r>
              <a:rPr lang="tr-TR" dirty="0" err="1"/>
              <a:t>Ho:YAG</a:t>
            </a:r>
            <a:r>
              <a:rPr lang="tr-TR" dirty="0"/>
              <a:t> Lazer (Holmiyum)</a:t>
            </a:r>
          </a:p>
        </p:txBody>
      </p:sp>
      <p:sp>
        <p:nvSpPr>
          <p:cNvPr id="3" name="İçerik Yer Tutucusu 2">
            <a:extLst>
              <a:ext uri="{FF2B5EF4-FFF2-40B4-BE49-F238E27FC236}">
                <a16:creationId xmlns:a16="http://schemas.microsoft.com/office/drawing/2014/main" id="{6CA7CD7B-1A53-D243-A264-B7DD733C6158}"/>
              </a:ext>
            </a:extLst>
          </p:cNvPr>
          <p:cNvSpPr>
            <a:spLocks noGrp="1"/>
          </p:cNvSpPr>
          <p:nvPr>
            <p:ph idx="1"/>
          </p:nvPr>
        </p:nvSpPr>
        <p:spPr/>
        <p:txBody>
          <a:bodyPr/>
          <a:lstStyle/>
          <a:p>
            <a:r>
              <a:rPr lang="tr-TR" dirty="0"/>
              <a:t>TME cerrahisinde</a:t>
            </a:r>
          </a:p>
          <a:p>
            <a:endParaRPr lang="tr-TR" dirty="0"/>
          </a:p>
          <a:p>
            <a:r>
              <a:rPr lang="tr-TR" dirty="0"/>
              <a:t>Kök kanal sterilizasyonunda</a:t>
            </a:r>
          </a:p>
          <a:p>
            <a:endParaRPr lang="tr-TR" dirty="0"/>
          </a:p>
        </p:txBody>
      </p:sp>
    </p:spTree>
    <p:extLst>
      <p:ext uri="{BB962C8B-B14F-4D97-AF65-F5344CB8AC3E}">
        <p14:creationId xmlns:p14="http://schemas.microsoft.com/office/powerpoint/2010/main" val="3090828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C65B53-40D6-2741-99C8-8CD51B114A86}"/>
              </a:ext>
            </a:extLst>
          </p:cNvPr>
          <p:cNvSpPr>
            <a:spLocks noGrp="1"/>
          </p:cNvSpPr>
          <p:nvPr>
            <p:ph type="title"/>
          </p:nvPr>
        </p:nvSpPr>
        <p:spPr/>
        <p:txBody>
          <a:bodyPr/>
          <a:lstStyle/>
          <a:p>
            <a:r>
              <a:rPr lang="tr-TR" dirty="0"/>
              <a:t>Erbiyum lazerler</a:t>
            </a:r>
          </a:p>
        </p:txBody>
      </p:sp>
      <p:sp>
        <p:nvSpPr>
          <p:cNvPr id="3" name="İçerik Yer Tutucusu 2">
            <a:extLst>
              <a:ext uri="{FF2B5EF4-FFF2-40B4-BE49-F238E27FC236}">
                <a16:creationId xmlns:a16="http://schemas.microsoft.com/office/drawing/2014/main" id="{5B8E60E3-0F02-3A45-978A-F7A71FEC0277}"/>
              </a:ext>
            </a:extLst>
          </p:cNvPr>
          <p:cNvSpPr>
            <a:spLocks noGrp="1"/>
          </p:cNvSpPr>
          <p:nvPr>
            <p:ph idx="1"/>
          </p:nvPr>
        </p:nvSpPr>
        <p:spPr/>
        <p:txBody>
          <a:bodyPr/>
          <a:lstStyle/>
          <a:p>
            <a:pPr>
              <a:lnSpc>
                <a:spcPct val="150000"/>
              </a:lnSpc>
            </a:pPr>
            <a:r>
              <a:rPr lang="tr-TR" dirty="0" err="1"/>
              <a:t>Er:YAG</a:t>
            </a:r>
            <a:r>
              <a:rPr lang="tr-TR" dirty="0"/>
              <a:t> (</a:t>
            </a:r>
            <a:r>
              <a:rPr lang="tr-TR" dirty="0" err="1"/>
              <a:t>erbium</a:t>
            </a:r>
            <a:r>
              <a:rPr lang="tr-TR" dirty="0"/>
              <a:t>-</a:t>
            </a:r>
            <a:r>
              <a:rPr lang="tr-TR" dirty="0" err="1"/>
              <a:t>yttriyum</a:t>
            </a:r>
            <a:r>
              <a:rPr lang="tr-TR" dirty="0"/>
              <a:t>-alüminyum-</a:t>
            </a:r>
            <a:r>
              <a:rPr lang="tr-TR" dirty="0" err="1"/>
              <a:t>garnet</a:t>
            </a:r>
            <a:r>
              <a:rPr lang="tr-TR" dirty="0"/>
              <a:t>)</a:t>
            </a:r>
          </a:p>
          <a:p>
            <a:pPr lvl="1">
              <a:lnSpc>
                <a:spcPct val="150000"/>
              </a:lnSpc>
            </a:pPr>
            <a:r>
              <a:rPr lang="tr-TR" dirty="0"/>
              <a:t>Erbiyum ile kaplanmış YAG aktif maddesi</a:t>
            </a:r>
          </a:p>
          <a:p>
            <a:pPr>
              <a:lnSpc>
                <a:spcPct val="150000"/>
              </a:lnSpc>
            </a:pPr>
            <a:r>
              <a:rPr lang="tr-TR" dirty="0"/>
              <a:t>Er, </a:t>
            </a:r>
            <a:r>
              <a:rPr lang="tr-TR" dirty="0" err="1"/>
              <a:t>Cr:YSGG</a:t>
            </a:r>
            <a:r>
              <a:rPr lang="tr-TR" dirty="0"/>
              <a:t> (</a:t>
            </a:r>
            <a:r>
              <a:rPr lang="tr-TR" dirty="0" err="1"/>
              <a:t>Erbium</a:t>
            </a:r>
            <a:r>
              <a:rPr lang="tr-TR" dirty="0"/>
              <a:t>-</a:t>
            </a:r>
            <a:r>
              <a:rPr lang="tr-TR" dirty="0" err="1"/>
              <a:t>chromium</a:t>
            </a:r>
            <a:r>
              <a:rPr lang="tr-TR" dirty="0"/>
              <a:t>-</a:t>
            </a:r>
            <a:r>
              <a:rPr lang="tr-TR" dirty="0" err="1"/>
              <a:t>yttriyum</a:t>
            </a:r>
            <a:r>
              <a:rPr lang="tr-TR" dirty="0"/>
              <a:t>-skandiyum-galyum-</a:t>
            </a:r>
            <a:r>
              <a:rPr lang="tr-TR" dirty="0" err="1"/>
              <a:t>garnet</a:t>
            </a:r>
            <a:r>
              <a:rPr lang="tr-TR" dirty="0"/>
              <a:t>)</a:t>
            </a:r>
          </a:p>
          <a:p>
            <a:pPr lvl="1">
              <a:lnSpc>
                <a:spcPct val="150000"/>
              </a:lnSpc>
            </a:pPr>
            <a:r>
              <a:rPr lang="tr-TR" dirty="0" err="1"/>
              <a:t>Waterlase</a:t>
            </a:r>
            <a:endParaRPr lang="tr-TR" dirty="0"/>
          </a:p>
        </p:txBody>
      </p:sp>
    </p:spTree>
    <p:extLst>
      <p:ext uri="{BB962C8B-B14F-4D97-AF65-F5344CB8AC3E}">
        <p14:creationId xmlns:p14="http://schemas.microsoft.com/office/powerpoint/2010/main" val="3573588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A98BCA-EC56-3946-AE71-73C64093D642}"/>
              </a:ext>
            </a:extLst>
          </p:cNvPr>
          <p:cNvSpPr>
            <a:spLocks noGrp="1"/>
          </p:cNvSpPr>
          <p:nvPr>
            <p:ph type="title"/>
          </p:nvPr>
        </p:nvSpPr>
        <p:spPr/>
        <p:txBody>
          <a:bodyPr/>
          <a:lstStyle/>
          <a:p>
            <a:r>
              <a:rPr lang="tr-TR" dirty="0"/>
              <a:t>Erbiyum lazerler</a:t>
            </a:r>
          </a:p>
        </p:txBody>
      </p:sp>
      <p:sp>
        <p:nvSpPr>
          <p:cNvPr id="3" name="İçerik Yer Tutucusu 2">
            <a:extLst>
              <a:ext uri="{FF2B5EF4-FFF2-40B4-BE49-F238E27FC236}">
                <a16:creationId xmlns:a16="http://schemas.microsoft.com/office/drawing/2014/main" id="{D5148A37-FC7F-1545-A41E-EE5856A759D4}"/>
              </a:ext>
            </a:extLst>
          </p:cNvPr>
          <p:cNvSpPr>
            <a:spLocks noGrp="1"/>
          </p:cNvSpPr>
          <p:nvPr>
            <p:ph idx="1"/>
          </p:nvPr>
        </p:nvSpPr>
        <p:spPr/>
        <p:txBody>
          <a:bodyPr/>
          <a:lstStyle/>
          <a:p>
            <a:r>
              <a:rPr lang="tr-TR" dirty="0" err="1"/>
              <a:t>Er:YAG</a:t>
            </a:r>
            <a:r>
              <a:rPr lang="tr-TR" dirty="0"/>
              <a:t> lazerler </a:t>
            </a:r>
            <a:r>
              <a:rPr lang="tr-TR" dirty="0" err="1"/>
              <a:t>hidroksiapatit</a:t>
            </a:r>
            <a:r>
              <a:rPr lang="tr-TR" dirty="0"/>
              <a:t> kristalleri ve su molekülleri tarafından çok iyi emilir.</a:t>
            </a:r>
          </a:p>
          <a:p>
            <a:r>
              <a:rPr lang="tr-TR" dirty="0"/>
              <a:t>İnce fiberlerden geçebilmesi kullanım alanlarının artmasına sebep olmuştur.</a:t>
            </a:r>
          </a:p>
          <a:p>
            <a:endParaRPr lang="tr-TR" dirty="0"/>
          </a:p>
          <a:p>
            <a:r>
              <a:rPr lang="tr-TR" dirty="0"/>
              <a:t>Buharlaşma ile sert doku uzaklaştırır (çürük temizliği)</a:t>
            </a:r>
          </a:p>
          <a:p>
            <a:pPr marL="0" indent="0">
              <a:buNone/>
            </a:pPr>
            <a:endParaRPr lang="tr-TR" dirty="0"/>
          </a:p>
        </p:txBody>
      </p:sp>
    </p:spTree>
    <p:extLst>
      <p:ext uri="{BB962C8B-B14F-4D97-AF65-F5344CB8AC3E}">
        <p14:creationId xmlns:p14="http://schemas.microsoft.com/office/powerpoint/2010/main" val="2533171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4CF80F-B845-AF4C-9CFC-A23BCD57027F}"/>
              </a:ext>
            </a:extLst>
          </p:cNvPr>
          <p:cNvSpPr>
            <a:spLocks noGrp="1"/>
          </p:cNvSpPr>
          <p:nvPr>
            <p:ph type="title"/>
          </p:nvPr>
        </p:nvSpPr>
        <p:spPr/>
        <p:txBody>
          <a:bodyPr/>
          <a:lstStyle/>
          <a:p>
            <a:r>
              <a:rPr lang="tr-TR" dirty="0"/>
              <a:t>Erbiyum lazerler</a:t>
            </a:r>
          </a:p>
        </p:txBody>
      </p:sp>
      <p:pic>
        <p:nvPicPr>
          <p:cNvPr id="5" name="İçerik Yer Tutucusu 4">
            <a:extLst>
              <a:ext uri="{FF2B5EF4-FFF2-40B4-BE49-F238E27FC236}">
                <a16:creationId xmlns:a16="http://schemas.microsoft.com/office/drawing/2014/main" id="{40346F60-0C27-4547-8A53-B491EAC3D0B3}"/>
              </a:ext>
            </a:extLst>
          </p:cNvPr>
          <p:cNvPicPr>
            <a:picLocks noGrp="1" noChangeAspect="1"/>
          </p:cNvPicPr>
          <p:nvPr>
            <p:ph idx="1"/>
          </p:nvPr>
        </p:nvPicPr>
        <p:blipFill>
          <a:blip r:embed="rId3"/>
          <a:stretch>
            <a:fillRect/>
          </a:stretch>
        </p:blipFill>
        <p:spPr>
          <a:xfrm>
            <a:off x="7924136" y="3253663"/>
            <a:ext cx="3200400" cy="2489200"/>
          </a:xfrm>
        </p:spPr>
      </p:pic>
      <p:pic>
        <p:nvPicPr>
          <p:cNvPr id="7" name="Resim 6">
            <a:extLst>
              <a:ext uri="{FF2B5EF4-FFF2-40B4-BE49-F238E27FC236}">
                <a16:creationId xmlns:a16="http://schemas.microsoft.com/office/drawing/2014/main" id="{0B5A153B-BC38-814E-8EE3-8F9E22531293}"/>
              </a:ext>
            </a:extLst>
          </p:cNvPr>
          <p:cNvPicPr>
            <a:picLocks noChangeAspect="1"/>
          </p:cNvPicPr>
          <p:nvPr/>
        </p:nvPicPr>
        <p:blipFill rotWithShape="1">
          <a:blip r:embed="rId4"/>
          <a:srcRect l="24206" t="27755" r="21373" b="25714"/>
          <a:stretch/>
        </p:blipFill>
        <p:spPr>
          <a:xfrm>
            <a:off x="746449" y="2693262"/>
            <a:ext cx="5971592" cy="3191070"/>
          </a:xfrm>
          <a:prstGeom prst="rect">
            <a:avLst/>
          </a:prstGeom>
        </p:spPr>
      </p:pic>
    </p:spTree>
    <p:extLst>
      <p:ext uri="{BB962C8B-B14F-4D97-AF65-F5344CB8AC3E}">
        <p14:creationId xmlns:p14="http://schemas.microsoft.com/office/powerpoint/2010/main" val="448268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4D8900-605F-5543-BE9C-21F913E69E92}"/>
              </a:ext>
            </a:extLst>
          </p:cNvPr>
          <p:cNvSpPr>
            <a:spLocks noGrp="1"/>
          </p:cNvSpPr>
          <p:nvPr>
            <p:ph type="title"/>
          </p:nvPr>
        </p:nvSpPr>
        <p:spPr/>
        <p:txBody>
          <a:bodyPr/>
          <a:lstStyle/>
          <a:p>
            <a:r>
              <a:rPr lang="tr-TR" dirty="0"/>
              <a:t>Erbiyum lazerler</a:t>
            </a:r>
          </a:p>
        </p:txBody>
      </p:sp>
      <p:sp>
        <p:nvSpPr>
          <p:cNvPr id="3" name="İçerik Yer Tutucusu 2">
            <a:extLst>
              <a:ext uri="{FF2B5EF4-FFF2-40B4-BE49-F238E27FC236}">
                <a16:creationId xmlns:a16="http://schemas.microsoft.com/office/drawing/2014/main" id="{484FC725-1E3F-1E4E-BCE0-BBEA21421E08}"/>
              </a:ext>
            </a:extLst>
          </p:cNvPr>
          <p:cNvSpPr>
            <a:spLocks noGrp="1"/>
          </p:cNvSpPr>
          <p:nvPr>
            <p:ph idx="1"/>
          </p:nvPr>
        </p:nvSpPr>
        <p:spPr/>
        <p:txBody>
          <a:bodyPr/>
          <a:lstStyle/>
          <a:p>
            <a:r>
              <a:rPr lang="tr-TR" dirty="0"/>
              <a:t>Düşük derinlikte çalıştığından alttaki dokulara zarar vermez. </a:t>
            </a:r>
          </a:p>
          <a:p>
            <a:endParaRPr lang="tr-TR" dirty="0"/>
          </a:p>
          <a:p>
            <a:r>
              <a:rPr lang="tr-TR" dirty="0"/>
              <a:t>Çürük temizlerken </a:t>
            </a:r>
            <a:r>
              <a:rPr lang="tr-TR" dirty="0" err="1"/>
              <a:t>frezden</a:t>
            </a:r>
            <a:r>
              <a:rPr lang="tr-TR" dirty="0"/>
              <a:t> daha kontrollü, hassas ve anestezisiz çalışma imkanı tanır.</a:t>
            </a:r>
          </a:p>
          <a:p>
            <a:endParaRPr lang="tr-TR" dirty="0"/>
          </a:p>
          <a:p>
            <a:r>
              <a:rPr lang="tr-TR" dirty="0"/>
              <a:t>Yüzey altındaki kan damarlarına </a:t>
            </a:r>
            <a:r>
              <a:rPr lang="tr-TR" dirty="0" err="1"/>
              <a:t>penetre</a:t>
            </a:r>
            <a:r>
              <a:rPr lang="tr-TR" dirty="0"/>
              <a:t> olmadığından </a:t>
            </a:r>
            <a:r>
              <a:rPr lang="tr-TR" dirty="0" err="1"/>
              <a:t>hemostatik</a:t>
            </a:r>
            <a:r>
              <a:rPr lang="tr-TR" dirty="0"/>
              <a:t> etkisi zayıftır.</a:t>
            </a:r>
          </a:p>
        </p:txBody>
      </p:sp>
    </p:spTree>
    <p:extLst>
      <p:ext uri="{BB962C8B-B14F-4D97-AF65-F5344CB8AC3E}">
        <p14:creationId xmlns:p14="http://schemas.microsoft.com/office/powerpoint/2010/main" val="3995843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FA08B3-486D-7645-9F6B-9D1226CAE710}"/>
              </a:ext>
            </a:extLst>
          </p:cNvPr>
          <p:cNvSpPr>
            <a:spLocks noGrp="1"/>
          </p:cNvSpPr>
          <p:nvPr>
            <p:ph type="title"/>
          </p:nvPr>
        </p:nvSpPr>
        <p:spPr/>
        <p:txBody>
          <a:bodyPr/>
          <a:lstStyle/>
          <a:p>
            <a:r>
              <a:rPr lang="tr-TR" dirty="0"/>
              <a:t>Erbiyum lazerler</a:t>
            </a:r>
          </a:p>
        </p:txBody>
      </p:sp>
      <p:sp>
        <p:nvSpPr>
          <p:cNvPr id="3" name="İçerik Yer Tutucusu 2">
            <a:extLst>
              <a:ext uri="{FF2B5EF4-FFF2-40B4-BE49-F238E27FC236}">
                <a16:creationId xmlns:a16="http://schemas.microsoft.com/office/drawing/2014/main" id="{9B13C6DE-ABE1-BE45-867D-4ECEF475524B}"/>
              </a:ext>
            </a:extLst>
          </p:cNvPr>
          <p:cNvSpPr>
            <a:spLocks noGrp="1"/>
          </p:cNvSpPr>
          <p:nvPr>
            <p:ph idx="1"/>
          </p:nvPr>
        </p:nvSpPr>
        <p:spPr/>
        <p:txBody>
          <a:bodyPr/>
          <a:lstStyle/>
          <a:p>
            <a:r>
              <a:rPr lang="tr-TR" dirty="0" err="1"/>
              <a:t>Kavite</a:t>
            </a:r>
            <a:r>
              <a:rPr lang="tr-TR" dirty="0"/>
              <a:t> </a:t>
            </a:r>
            <a:r>
              <a:rPr lang="tr-TR" dirty="0" err="1"/>
              <a:t>preparasyonu</a:t>
            </a:r>
            <a:endParaRPr lang="tr-TR" dirty="0"/>
          </a:p>
          <a:p>
            <a:r>
              <a:rPr lang="tr-TR" dirty="0"/>
              <a:t>Çürük temizlenmesi</a:t>
            </a:r>
          </a:p>
          <a:p>
            <a:r>
              <a:rPr lang="tr-TR" dirty="0"/>
              <a:t>Sert ve yumuşak doku operasyonları (</a:t>
            </a:r>
            <a:r>
              <a:rPr lang="tr-TR" dirty="0" err="1"/>
              <a:t>frenektomi</a:t>
            </a:r>
            <a:r>
              <a:rPr lang="tr-TR" dirty="0"/>
              <a:t>, kemik ve mukoza </a:t>
            </a:r>
            <a:r>
              <a:rPr lang="tr-TR" dirty="0" err="1"/>
              <a:t>retansiyonunu</a:t>
            </a:r>
            <a:r>
              <a:rPr lang="tr-TR" dirty="0"/>
              <a:t> kaldırma, aft tedavileri )</a:t>
            </a:r>
          </a:p>
          <a:p>
            <a:r>
              <a:rPr lang="tr-TR" dirty="0"/>
              <a:t>Kök kanal </a:t>
            </a:r>
            <a:r>
              <a:rPr lang="tr-TR" dirty="0" err="1"/>
              <a:t>preparasyonu</a:t>
            </a:r>
            <a:r>
              <a:rPr lang="tr-TR" dirty="0"/>
              <a:t> ve dezenfeksiyonu</a:t>
            </a:r>
          </a:p>
          <a:p>
            <a:endParaRPr lang="tr-TR" dirty="0"/>
          </a:p>
        </p:txBody>
      </p:sp>
    </p:spTree>
    <p:extLst>
      <p:ext uri="{BB962C8B-B14F-4D97-AF65-F5344CB8AC3E}">
        <p14:creationId xmlns:p14="http://schemas.microsoft.com/office/powerpoint/2010/main" val="2910521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3C0DF3-825C-DC42-8707-10F2818F1C06}"/>
              </a:ext>
            </a:extLst>
          </p:cNvPr>
          <p:cNvSpPr>
            <a:spLocks noGrp="1"/>
          </p:cNvSpPr>
          <p:nvPr>
            <p:ph type="title"/>
          </p:nvPr>
        </p:nvSpPr>
        <p:spPr/>
        <p:txBody>
          <a:bodyPr/>
          <a:lstStyle/>
          <a:p>
            <a:r>
              <a:rPr lang="tr-TR" dirty="0"/>
              <a:t>Erbiyum lazerler</a:t>
            </a:r>
          </a:p>
        </p:txBody>
      </p:sp>
      <p:sp>
        <p:nvSpPr>
          <p:cNvPr id="3" name="İçerik Yer Tutucusu 2">
            <a:extLst>
              <a:ext uri="{FF2B5EF4-FFF2-40B4-BE49-F238E27FC236}">
                <a16:creationId xmlns:a16="http://schemas.microsoft.com/office/drawing/2014/main" id="{318CE6A4-8837-1C49-AE3F-84727D4EED5F}"/>
              </a:ext>
            </a:extLst>
          </p:cNvPr>
          <p:cNvSpPr>
            <a:spLocks noGrp="1"/>
          </p:cNvSpPr>
          <p:nvPr>
            <p:ph idx="1"/>
          </p:nvPr>
        </p:nvSpPr>
        <p:spPr>
          <a:xfrm>
            <a:off x="1154954" y="2603500"/>
            <a:ext cx="5264507" cy="3416300"/>
          </a:xfrm>
        </p:spPr>
        <p:txBody>
          <a:bodyPr/>
          <a:lstStyle/>
          <a:p>
            <a:r>
              <a:rPr lang="tr-TR" dirty="0"/>
              <a:t>Kanal </a:t>
            </a:r>
            <a:r>
              <a:rPr lang="tr-TR" dirty="0" err="1"/>
              <a:t>preparasyonu</a:t>
            </a:r>
            <a:r>
              <a:rPr lang="tr-TR" dirty="0"/>
              <a:t> esnasında ısı meydana getirmesi çok iyi bir soğutma yapılmasını gerektirir.</a:t>
            </a:r>
          </a:p>
          <a:p>
            <a:r>
              <a:rPr lang="tr-TR" dirty="0"/>
              <a:t>Dar ve eğri kanallara ulaşamaz</a:t>
            </a:r>
          </a:p>
          <a:p>
            <a:r>
              <a:rPr lang="tr-TR" dirty="0"/>
              <a:t>Lazer ışını kök ucundan çıkabilir (</a:t>
            </a:r>
            <a:r>
              <a:rPr lang="tr-TR" dirty="0" err="1"/>
              <a:t>Lateral</a:t>
            </a:r>
            <a:r>
              <a:rPr lang="tr-TR" dirty="0"/>
              <a:t> olarak ışıma yapan sistemler gerekli)</a:t>
            </a:r>
          </a:p>
        </p:txBody>
      </p:sp>
      <p:pic>
        <p:nvPicPr>
          <p:cNvPr id="5" name="Resim 4">
            <a:extLst>
              <a:ext uri="{FF2B5EF4-FFF2-40B4-BE49-F238E27FC236}">
                <a16:creationId xmlns:a16="http://schemas.microsoft.com/office/drawing/2014/main" id="{CE50151B-5613-9841-8B96-4CA9ADE0F36A}"/>
              </a:ext>
            </a:extLst>
          </p:cNvPr>
          <p:cNvPicPr>
            <a:picLocks noChangeAspect="1"/>
          </p:cNvPicPr>
          <p:nvPr/>
        </p:nvPicPr>
        <p:blipFill>
          <a:blip r:embed="rId2"/>
          <a:stretch>
            <a:fillRect/>
          </a:stretch>
        </p:blipFill>
        <p:spPr>
          <a:xfrm>
            <a:off x="7412524" y="2570379"/>
            <a:ext cx="3373664" cy="3313953"/>
          </a:xfrm>
          <a:prstGeom prst="rect">
            <a:avLst/>
          </a:prstGeom>
        </p:spPr>
      </p:pic>
    </p:spTree>
    <p:extLst>
      <p:ext uri="{BB962C8B-B14F-4D97-AF65-F5344CB8AC3E}">
        <p14:creationId xmlns:p14="http://schemas.microsoft.com/office/powerpoint/2010/main" val="1225279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6D22E8-E534-914B-B90B-E5BB1512F8AC}"/>
              </a:ext>
            </a:extLst>
          </p:cNvPr>
          <p:cNvSpPr>
            <a:spLocks noGrp="1"/>
          </p:cNvSpPr>
          <p:nvPr>
            <p:ph type="title"/>
          </p:nvPr>
        </p:nvSpPr>
        <p:spPr/>
        <p:txBody>
          <a:bodyPr/>
          <a:lstStyle/>
          <a:p>
            <a:r>
              <a:rPr lang="tr-TR" dirty="0" err="1"/>
              <a:t>Endodontide</a:t>
            </a:r>
            <a:r>
              <a:rPr lang="tr-TR" dirty="0"/>
              <a:t> lazer kullanım alanları</a:t>
            </a:r>
          </a:p>
        </p:txBody>
      </p:sp>
      <p:sp>
        <p:nvSpPr>
          <p:cNvPr id="3" name="İçerik Yer Tutucusu 2">
            <a:extLst>
              <a:ext uri="{FF2B5EF4-FFF2-40B4-BE49-F238E27FC236}">
                <a16:creationId xmlns:a16="http://schemas.microsoft.com/office/drawing/2014/main" id="{6B8A3E4B-4F5D-4343-B4C4-A0376159B1B1}"/>
              </a:ext>
            </a:extLst>
          </p:cNvPr>
          <p:cNvSpPr>
            <a:spLocks noGrp="1"/>
          </p:cNvSpPr>
          <p:nvPr>
            <p:ph idx="1"/>
          </p:nvPr>
        </p:nvSpPr>
        <p:spPr/>
        <p:txBody>
          <a:bodyPr/>
          <a:lstStyle/>
          <a:p>
            <a:pPr>
              <a:lnSpc>
                <a:spcPct val="150000"/>
              </a:lnSpc>
            </a:pPr>
            <a:r>
              <a:rPr lang="tr-TR" dirty="0" err="1"/>
              <a:t>Pulpa</a:t>
            </a:r>
            <a:r>
              <a:rPr lang="tr-TR" dirty="0"/>
              <a:t> canlılığını belirlemek </a:t>
            </a:r>
          </a:p>
          <a:p>
            <a:pPr>
              <a:lnSpc>
                <a:spcPct val="150000"/>
              </a:lnSpc>
            </a:pPr>
            <a:r>
              <a:rPr lang="tr-TR" dirty="0" err="1"/>
              <a:t>Kuafaj</a:t>
            </a:r>
            <a:r>
              <a:rPr lang="tr-TR" dirty="0"/>
              <a:t> ve </a:t>
            </a:r>
            <a:r>
              <a:rPr lang="tr-TR" dirty="0" err="1"/>
              <a:t>pulpa</a:t>
            </a:r>
            <a:r>
              <a:rPr lang="tr-TR" dirty="0"/>
              <a:t> ampütasyonu</a:t>
            </a:r>
          </a:p>
          <a:p>
            <a:pPr>
              <a:lnSpc>
                <a:spcPct val="150000"/>
              </a:lnSpc>
            </a:pPr>
            <a:r>
              <a:rPr lang="tr-TR" dirty="0"/>
              <a:t>Çürük uzaklaştırılması</a:t>
            </a:r>
          </a:p>
          <a:p>
            <a:pPr>
              <a:lnSpc>
                <a:spcPct val="150000"/>
              </a:lnSpc>
            </a:pPr>
            <a:r>
              <a:rPr lang="tr-TR" dirty="0"/>
              <a:t>Giriş </a:t>
            </a:r>
            <a:r>
              <a:rPr lang="tr-TR" dirty="0" err="1"/>
              <a:t>kavitesi</a:t>
            </a:r>
            <a:r>
              <a:rPr lang="tr-TR" dirty="0"/>
              <a:t> açılması</a:t>
            </a:r>
          </a:p>
          <a:p>
            <a:pPr>
              <a:lnSpc>
                <a:spcPct val="150000"/>
              </a:lnSpc>
            </a:pPr>
            <a:r>
              <a:rPr lang="tr-TR" dirty="0"/>
              <a:t>Kök kanallarının modifikasyonu</a:t>
            </a:r>
          </a:p>
          <a:p>
            <a:pPr>
              <a:lnSpc>
                <a:spcPct val="150000"/>
              </a:lnSpc>
            </a:pPr>
            <a:r>
              <a:rPr lang="tr-TR" dirty="0"/>
              <a:t>Kök kanallarının dezenfeksiyonu</a:t>
            </a:r>
          </a:p>
        </p:txBody>
      </p:sp>
    </p:spTree>
    <p:extLst>
      <p:ext uri="{BB962C8B-B14F-4D97-AF65-F5344CB8AC3E}">
        <p14:creationId xmlns:p14="http://schemas.microsoft.com/office/powerpoint/2010/main" val="13678837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DF4930-9874-054F-A344-1CC2ACBA2948}"/>
              </a:ext>
            </a:extLst>
          </p:cNvPr>
          <p:cNvSpPr>
            <a:spLocks noGrp="1"/>
          </p:cNvSpPr>
          <p:nvPr>
            <p:ph type="title"/>
          </p:nvPr>
        </p:nvSpPr>
        <p:spPr/>
        <p:txBody>
          <a:bodyPr/>
          <a:lstStyle/>
          <a:p>
            <a:r>
              <a:rPr lang="tr-TR" dirty="0" err="1"/>
              <a:t>Endodontide</a:t>
            </a:r>
            <a:r>
              <a:rPr lang="tr-TR" dirty="0"/>
              <a:t> lazer kullanım amaçları</a:t>
            </a:r>
          </a:p>
        </p:txBody>
      </p:sp>
      <p:sp>
        <p:nvSpPr>
          <p:cNvPr id="3" name="İçerik Yer Tutucusu 2">
            <a:extLst>
              <a:ext uri="{FF2B5EF4-FFF2-40B4-BE49-F238E27FC236}">
                <a16:creationId xmlns:a16="http://schemas.microsoft.com/office/drawing/2014/main" id="{79C377FE-1931-6A4C-86B9-5A65DF049EBD}"/>
              </a:ext>
            </a:extLst>
          </p:cNvPr>
          <p:cNvSpPr>
            <a:spLocks noGrp="1"/>
          </p:cNvSpPr>
          <p:nvPr>
            <p:ph idx="1"/>
          </p:nvPr>
        </p:nvSpPr>
        <p:spPr/>
        <p:txBody>
          <a:bodyPr/>
          <a:lstStyle/>
          <a:p>
            <a:pPr>
              <a:lnSpc>
                <a:spcPct val="150000"/>
              </a:lnSpc>
            </a:pPr>
            <a:r>
              <a:rPr lang="tr-TR" dirty="0"/>
              <a:t>Kök kanal </a:t>
            </a:r>
            <a:r>
              <a:rPr lang="tr-TR" dirty="0" err="1"/>
              <a:t>preparasyonu</a:t>
            </a:r>
            <a:endParaRPr lang="tr-TR" dirty="0"/>
          </a:p>
          <a:p>
            <a:pPr>
              <a:lnSpc>
                <a:spcPct val="150000"/>
              </a:lnSpc>
            </a:pPr>
            <a:r>
              <a:rPr lang="tr-TR" dirty="0"/>
              <a:t>Kök kanallarının doldurulması</a:t>
            </a:r>
          </a:p>
          <a:p>
            <a:pPr>
              <a:lnSpc>
                <a:spcPct val="150000"/>
              </a:lnSpc>
            </a:pPr>
            <a:r>
              <a:rPr lang="tr-TR" dirty="0" err="1"/>
              <a:t>Retrograd</a:t>
            </a:r>
            <a:r>
              <a:rPr lang="tr-TR" dirty="0"/>
              <a:t> </a:t>
            </a:r>
            <a:r>
              <a:rPr lang="tr-TR" dirty="0" err="1"/>
              <a:t>kavite</a:t>
            </a:r>
            <a:r>
              <a:rPr lang="tr-TR" dirty="0"/>
              <a:t> hazırlanması</a:t>
            </a:r>
          </a:p>
          <a:p>
            <a:pPr>
              <a:lnSpc>
                <a:spcPct val="150000"/>
              </a:lnSpc>
            </a:pPr>
            <a:r>
              <a:rPr lang="tr-TR" dirty="0"/>
              <a:t>Kök kanal dolgusunun uzaklaştırılmasında</a:t>
            </a:r>
          </a:p>
          <a:p>
            <a:endParaRPr lang="tr-TR" dirty="0"/>
          </a:p>
        </p:txBody>
      </p:sp>
    </p:spTree>
    <p:extLst>
      <p:ext uri="{BB962C8B-B14F-4D97-AF65-F5344CB8AC3E}">
        <p14:creationId xmlns:p14="http://schemas.microsoft.com/office/powerpoint/2010/main" val="4137615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13821B-8465-2F4D-8389-CD21FEAEC124}"/>
              </a:ext>
            </a:extLst>
          </p:cNvPr>
          <p:cNvSpPr>
            <a:spLocks noGrp="1"/>
          </p:cNvSpPr>
          <p:nvPr>
            <p:ph type="title"/>
          </p:nvPr>
        </p:nvSpPr>
        <p:spPr/>
        <p:txBody>
          <a:bodyPr/>
          <a:lstStyle/>
          <a:p>
            <a:r>
              <a:rPr lang="tr-TR" dirty="0"/>
              <a:t>Lazer </a:t>
            </a:r>
            <a:r>
              <a:rPr lang="tr-TR" dirty="0" err="1"/>
              <a:t>Doppler</a:t>
            </a:r>
            <a:r>
              <a:rPr lang="tr-TR" dirty="0"/>
              <a:t> </a:t>
            </a:r>
            <a:r>
              <a:rPr lang="tr-TR" dirty="0" err="1"/>
              <a:t>Flowmetry</a:t>
            </a:r>
            <a:r>
              <a:rPr lang="tr-TR" dirty="0"/>
              <a:t> (LDF)</a:t>
            </a:r>
          </a:p>
        </p:txBody>
      </p:sp>
      <p:sp>
        <p:nvSpPr>
          <p:cNvPr id="3" name="İçerik Yer Tutucusu 2">
            <a:extLst>
              <a:ext uri="{FF2B5EF4-FFF2-40B4-BE49-F238E27FC236}">
                <a16:creationId xmlns:a16="http://schemas.microsoft.com/office/drawing/2014/main" id="{0C50BA8C-6B20-6F4A-B5C1-D775E915950D}"/>
              </a:ext>
            </a:extLst>
          </p:cNvPr>
          <p:cNvSpPr>
            <a:spLocks noGrp="1"/>
          </p:cNvSpPr>
          <p:nvPr>
            <p:ph idx="1"/>
          </p:nvPr>
        </p:nvSpPr>
        <p:spPr>
          <a:xfrm>
            <a:off x="1154954" y="2603500"/>
            <a:ext cx="9481944" cy="3416300"/>
          </a:xfrm>
        </p:spPr>
        <p:txBody>
          <a:bodyPr/>
          <a:lstStyle/>
          <a:p>
            <a:pPr>
              <a:lnSpc>
                <a:spcPct val="150000"/>
              </a:lnSpc>
            </a:pPr>
            <a:r>
              <a:rPr lang="tr-TR" dirty="0" err="1"/>
              <a:t>Pulpadaki</a:t>
            </a:r>
            <a:r>
              <a:rPr lang="tr-TR" dirty="0"/>
              <a:t> kan akımını belirlemeyi hedefler.</a:t>
            </a:r>
          </a:p>
          <a:p>
            <a:pPr>
              <a:lnSpc>
                <a:spcPct val="150000"/>
              </a:lnSpc>
            </a:pPr>
            <a:endParaRPr lang="tr-TR" dirty="0"/>
          </a:p>
          <a:p>
            <a:pPr>
              <a:lnSpc>
                <a:spcPct val="150000"/>
              </a:lnSpc>
            </a:pPr>
            <a:r>
              <a:rPr lang="tr-TR" dirty="0"/>
              <a:t>Bir sıvı akışında (</a:t>
            </a:r>
            <a:r>
              <a:rPr lang="tr-TR" dirty="0" err="1"/>
              <a:t>pulpadaki</a:t>
            </a:r>
            <a:r>
              <a:rPr lang="tr-TR" dirty="0"/>
              <a:t> kan) taşınan partiküllerin (kan hücreleri) hızı ve sayısını ölçülebilir hale getiren bir optik ölçüm yöntemidir.</a:t>
            </a:r>
          </a:p>
        </p:txBody>
      </p:sp>
    </p:spTree>
    <p:extLst>
      <p:ext uri="{BB962C8B-B14F-4D97-AF65-F5344CB8AC3E}">
        <p14:creationId xmlns:p14="http://schemas.microsoft.com/office/powerpoint/2010/main" val="2857289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B6DF116-2DE9-BD44-B902-869E9C994F99}"/>
              </a:ext>
            </a:extLst>
          </p:cNvPr>
          <p:cNvPicPr>
            <a:picLocks noChangeAspect="1"/>
          </p:cNvPicPr>
          <p:nvPr/>
        </p:nvPicPr>
        <p:blipFill rotWithShape="1">
          <a:blip r:embed="rId2"/>
          <a:srcRect l="13304" r="11154" b="50000"/>
          <a:stretch/>
        </p:blipFill>
        <p:spPr>
          <a:xfrm>
            <a:off x="205273" y="1426157"/>
            <a:ext cx="6795377" cy="3369777"/>
          </a:xfrm>
          <a:prstGeom prst="rect">
            <a:avLst/>
          </a:prstGeom>
        </p:spPr>
      </p:pic>
      <p:pic>
        <p:nvPicPr>
          <p:cNvPr id="7" name="Resim 6">
            <a:extLst>
              <a:ext uri="{FF2B5EF4-FFF2-40B4-BE49-F238E27FC236}">
                <a16:creationId xmlns:a16="http://schemas.microsoft.com/office/drawing/2014/main" id="{037C4A26-172D-AF4E-850D-E2FA28477EF9}"/>
              </a:ext>
            </a:extLst>
          </p:cNvPr>
          <p:cNvPicPr>
            <a:picLocks noChangeAspect="1"/>
          </p:cNvPicPr>
          <p:nvPr/>
        </p:nvPicPr>
        <p:blipFill>
          <a:blip r:embed="rId3"/>
          <a:stretch>
            <a:fillRect/>
          </a:stretch>
        </p:blipFill>
        <p:spPr>
          <a:xfrm>
            <a:off x="7000650" y="847004"/>
            <a:ext cx="4475454" cy="3948930"/>
          </a:xfrm>
          <a:prstGeom prst="rect">
            <a:avLst/>
          </a:prstGeom>
        </p:spPr>
      </p:pic>
    </p:spTree>
    <p:extLst>
      <p:ext uri="{BB962C8B-B14F-4D97-AF65-F5344CB8AC3E}">
        <p14:creationId xmlns:p14="http://schemas.microsoft.com/office/powerpoint/2010/main" val="2684233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A5F829-1324-A748-9D28-C792AA174D8F}"/>
              </a:ext>
            </a:extLst>
          </p:cNvPr>
          <p:cNvSpPr>
            <a:spLocks noGrp="1"/>
          </p:cNvSpPr>
          <p:nvPr>
            <p:ph type="title"/>
          </p:nvPr>
        </p:nvSpPr>
        <p:spPr/>
        <p:txBody>
          <a:bodyPr/>
          <a:lstStyle/>
          <a:p>
            <a:r>
              <a:rPr lang="tr-TR" dirty="0"/>
              <a:t>LDF </a:t>
            </a:r>
            <a:r>
              <a:rPr lang="tr-TR" dirty="0" err="1"/>
              <a:t>endikasyonları</a:t>
            </a:r>
            <a:endParaRPr lang="tr-TR" dirty="0"/>
          </a:p>
        </p:txBody>
      </p:sp>
      <p:sp>
        <p:nvSpPr>
          <p:cNvPr id="3" name="İçerik Yer Tutucusu 2">
            <a:extLst>
              <a:ext uri="{FF2B5EF4-FFF2-40B4-BE49-F238E27FC236}">
                <a16:creationId xmlns:a16="http://schemas.microsoft.com/office/drawing/2014/main" id="{851245F9-DDF8-9F4F-9922-43F8CCD2480B}"/>
              </a:ext>
            </a:extLst>
          </p:cNvPr>
          <p:cNvSpPr>
            <a:spLocks noGrp="1"/>
          </p:cNvSpPr>
          <p:nvPr>
            <p:ph idx="1"/>
          </p:nvPr>
        </p:nvSpPr>
        <p:spPr/>
        <p:txBody>
          <a:bodyPr/>
          <a:lstStyle/>
          <a:p>
            <a:pPr>
              <a:lnSpc>
                <a:spcPct val="150000"/>
              </a:lnSpc>
            </a:pPr>
            <a:r>
              <a:rPr lang="tr-TR" dirty="0" err="1"/>
              <a:t>Pulp</a:t>
            </a:r>
            <a:r>
              <a:rPr lang="tr-TR" dirty="0"/>
              <a:t> canlılığı belirlemede</a:t>
            </a:r>
          </a:p>
          <a:p>
            <a:pPr>
              <a:lnSpc>
                <a:spcPct val="150000"/>
              </a:lnSpc>
            </a:pPr>
            <a:r>
              <a:rPr lang="tr-TR" dirty="0"/>
              <a:t>Küçük yaştaki hastalarda duyarlılık testleri sübjektif olduğundan iyi bir değerlendirme tekniğidir</a:t>
            </a:r>
          </a:p>
          <a:p>
            <a:pPr>
              <a:lnSpc>
                <a:spcPct val="150000"/>
              </a:lnSpc>
            </a:pPr>
            <a:r>
              <a:rPr lang="tr-TR" dirty="0" err="1"/>
              <a:t>Pulpadaki</a:t>
            </a:r>
            <a:r>
              <a:rPr lang="tr-TR" dirty="0"/>
              <a:t> kan akışındaki yaşa ilişkin değişikliklerin değerlendirilmesi</a:t>
            </a:r>
          </a:p>
          <a:p>
            <a:pPr>
              <a:lnSpc>
                <a:spcPct val="150000"/>
              </a:lnSpc>
            </a:pPr>
            <a:r>
              <a:rPr lang="tr-TR" dirty="0"/>
              <a:t>Lokal ve sistemik verilen farmakolojik ajanların oluşturdukları değişiklerin değerlendirilmesi</a:t>
            </a:r>
          </a:p>
        </p:txBody>
      </p:sp>
    </p:spTree>
    <p:extLst>
      <p:ext uri="{BB962C8B-B14F-4D97-AF65-F5344CB8AC3E}">
        <p14:creationId xmlns:p14="http://schemas.microsoft.com/office/powerpoint/2010/main" val="715143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E6AA69-62AC-8C40-B830-B3923A7C80A1}"/>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E871C640-9890-3D48-8664-CE54F95EC1D3}"/>
              </a:ext>
            </a:extLst>
          </p:cNvPr>
          <p:cNvSpPr>
            <a:spLocks noGrp="1"/>
          </p:cNvSpPr>
          <p:nvPr>
            <p:ph idx="1"/>
          </p:nvPr>
        </p:nvSpPr>
        <p:spPr/>
        <p:txBody>
          <a:bodyPr/>
          <a:lstStyle/>
          <a:p>
            <a:r>
              <a:rPr lang="tr-TR" dirty="0"/>
              <a:t>Uzun sürer</a:t>
            </a:r>
          </a:p>
          <a:p>
            <a:r>
              <a:rPr lang="tr-TR" dirty="0"/>
              <a:t>Ekipman gerektirir</a:t>
            </a:r>
          </a:p>
          <a:p>
            <a:r>
              <a:rPr lang="tr-TR" dirty="0"/>
              <a:t>Dişin izolasyonunu gerektirir</a:t>
            </a:r>
          </a:p>
          <a:p>
            <a:r>
              <a:rPr lang="tr-TR" dirty="0"/>
              <a:t>Mine ve </a:t>
            </a:r>
            <a:r>
              <a:rPr lang="tr-TR" dirty="0" err="1"/>
              <a:t>dentin</a:t>
            </a:r>
            <a:r>
              <a:rPr lang="tr-TR" dirty="0"/>
              <a:t> dokusu kalınlaştıkça işlem güçleşir.</a:t>
            </a:r>
          </a:p>
        </p:txBody>
      </p:sp>
    </p:spTree>
    <p:extLst>
      <p:ext uri="{BB962C8B-B14F-4D97-AF65-F5344CB8AC3E}">
        <p14:creationId xmlns:p14="http://schemas.microsoft.com/office/powerpoint/2010/main" val="1036204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29FE86-8163-4040-98BA-F4C725DDA1D5}"/>
              </a:ext>
            </a:extLst>
          </p:cNvPr>
          <p:cNvSpPr>
            <a:spLocks noGrp="1"/>
          </p:cNvSpPr>
          <p:nvPr>
            <p:ph type="title"/>
          </p:nvPr>
        </p:nvSpPr>
        <p:spPr/>
        <p:txBody>
          <a:bodyPr/>
          <a:lstStyle/>
          <a:p>
            <a:r>
              <a:rPr lang="tr-TR" dirty="0" err="1"/>
              <a:t>Vital</a:t>
            </a:r>
            <a:r>
              <a:rPr lang="tr-TR" dirty="0"/>
              <a:t> </a:t>
            </a:r>
            <a:r>
              <a:rPr lang="tr-TR" dirty="0" err="1"/>
              <a:t>pulpa</a:t>
            </a:r>
            <a:r>
              <a:rPr lang="tr-TR" dirty="0"/>
              <a:t> tedavilerinde</a:t>
            </a:r>
          </a:p>
        </p:txBody>
      </p:sp>
      <p:sp>
        <p:nvSpPr>
          <p:cNvPr id="3" name="İçerik Yer Tutucusu 2">
            <a:extLst>
              <a:ext uri="{FF2B5EF4-FFF2-40B4-BE49-F238E27FC236}">
                <a16:creationId xmlns:a16="http://schemas.microsoft.com/office/drawing/2014/main" id="{77A5FBD1-AFDE-6E43-96D6-7FC24E8066B1}"/>
              </a:ext>
            </a:extLst>
          </p:cNvPr>
          <p:cNvSpPr>
            <a:spLocks noGrp="1"/>
          </p:cNvSpPr>
          <p:nvPr>
            <p:ph idx="1"/>
          </p:nvPr>
        </p:nvSpPr>
        <p:spPr/>
        <p:txBody>
          <a:bodyPr/>
          <a:lstStyle/>
          <a:p>
            <a:pPr>
              <a:lnSpc>
                <a:spcPct val="200000"/>
              </a:lnSpc>
            </a:pPr>
            <a:r>
              <a:rPr lang="tr-TR" dirty="0"/>
              <a:t>Dokuyu </a:t>
            </a:r>
            <a:r>
              <a:rPr lang="tr-TR" dirty="0" err="1"/>
              <a:t>buharlastırma</a:t>
            </a:r>
            <a:r>
              <a:rPr lang="tr-TR" dirty="0"/>
              <a:t> ve küçük kan damarlarını </a:t>
            </a:r>
            <a:r>
              <a:rPr lang="tr-TR" dirty="0" err="1"/>
              <a:t>koagüle</a:t>
            </a:r>
            <a:r>
              <a:rPr lang="tr-TR" dirty="0"/>
              <a:t> etme ve tıkama etkilerinden dolayı </a:t>
            </a:r>
            <a:r>
              <a:rPr lang="tr-TR" dirty="0" err="1"/>
              <a:t>pulpa</a:t>
            </a:r>
            <a:r>
              <a:rPr lang="tr-TR" dirty="0"/>
              <a:t> kaplaması ve </a:t>
            </a:r>
            <a:r>
              <a:rPr lang="tr-TR" dirty="0" err="1"/>
              <a:t>pulpotomi</a:t>
            </a:r>
            <a:r>
              <a:rPr lang="tr-TR" dirty="0"/>
              <a:t> tedavilerinde kansız ve steril bir çalışma alanı oluştururlar.</a:t>
            </a:r>
          </a:p>
          <a:p>
            <a:pPr>
              <a:lnSpc>
                <a:spcPct val="200000"/>
              </a:lnSpc>
            </a:pPr>
            <a:endParaRPr lang="tr-TR" dirty="0"/>
          </a:p>
          <a:p>
            <a:pPr>
              <a:lnSpc>
                <a:spcPct val="200000"/>
              </a:lnSpc>
            </a:pPr>
            <a:r>
              <a:rPr lang="tr-TR" dirty="0"/>
              <a:t>Ayrıca lazer uygulanmasının </a:t>
            </a:r>
            <a:r>
              <a:rPr lang="tr-TR" dirty="0" err="1"/>
              <a:t>dentin</a:t>
            </a:r>
            <a:r>
              <a:rPr lang="tr-TR" dirty="0"/>
              <a:t> oluşumunu uyardığı rapor edilmiştir</a:t>
            </a:r>
          </a:p>
          <a:p>
            <a:endParaRPr lang="tr-TR" dirty="0"/>
          </a:p>
        </p:txBody>
      </p:sp>
    </p:spTree>
    <p:extLst>
      <p:ext uri="{BB962C8B-B14F-4D97-AF65-F5344CB8AC3E}">
        <p14:creationId xmlns:p14="http://schemas.microsoft.com/office/powerpoint/2010/main" val="22369214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6CF49C-A708-374C-A1FC-7B31117B692F}"/>
              </a:ext>
            </a:extLst>
          </p:cNvPr>
          <p:cNvSpPr>
            <a:spLocks noGrp="1"/>
          </p:cNvSpPr>
          <p:nvPr>
            <p:ph type="title"/>
          </p:nvPr>
        </p:nvSpPr>
        <p:spPr/>
        <p:txBody>
          <a:bodyPr/>
          <a:lstStyle/>
          <a:p>
            <a:r>
              <a:rPr lang="tr-TR" dirty="0" err="1"/>
              <a:t>Vital</a:t>
            </a:r>
            <a:r>
              <a:rPr lang="tr-TR" dirty="0"/>
              <a:t> </a:t>
            </a:r>
            <a:r>
              <a:rPr lang="tr-TR" dirty="0" err="1"/>
              <a:t>pulpa</a:t>
            </a:r>
            <a:r>
              <a:rPr lang="tr-TR" dirty="0"/>
              <a:t> tedavilerinde</a:t>
            </a:r>
          </a:p>
        </p:txBody>
      </p:sp>
      <p:sp>
        <p:nvSpPr>
          <p:cNvPr id="3" name="İçerik Yer Tutucusu 2">
            <a:extLst>
              <a:ext uri="{FF2B5EF4-FFF2-40B4-BE49-F238E27FC236}">
                <a16:creationId xmlns:a16="http://schemas.microsoft.com/office/drawing/2014/main" id="{E686A846-175A-9B46-97A7-442F7AC966C7}"/>
              </a:ext>
            </a:extLst>
          </p:cNvPr>
          <p:cNvSpPr>
            <a:spLocks noGrp="1"/>
          </p:cNvSpPr>
          <p:nvPr>
            <p:ph idx="1"/>
          </p:nvPr>
        </p:nvSpPr>
        <p:spPr/>
        <p:txBody>
          <a:bodyPr/>
          <a:lstStyle/>
          <a:p>
            <a:pPr>
              <a:lnSpc>
                <a:spcPct val="200000"/>
              </a:lnSpc>
            </a:pPr>
            <a:r>
              <a:rPr lang="tr-TR" dirty="0"/>
              <a:t>CO2 lazer 1-4 W</a:t>
            </a:r>
          </a:p>
          <a:p>
            <a:pPr>
              <a:lnSpc>
                <a:spcPct val="200000"/>
              </a:lnSpc>
            </a:pPr>
            <a:r>
              <a:rPr lang="tr-TR" dirty="0" err="1"/>
              <a:t>Ng:YAG</a:t>
            </a:r>
            <a:r>
              <a:rPr lang="tr-TR" dirty="0"/>
              <a:t> 2 saniye uygulama</a:t>
            </a:r>
          </a:p>
          <a:p>
            <a:pPr>
              <a:lnSpc>
                <a:spcPct val="200000"/>
              </a:lnSpc>
            </a:pPr>
            <a:r>
              <a:rPr lang="tr-TR" dirty="0" err="1"/>
              <a:t>Ga</a:t>
            </a:r>
            <a:r>
              <a:rPr lang="tr-TR" dirty="0"/>
              <a:t>-As lazer</a:t>
            </a:r>
          </a:p>
        </p:txBody>
      </p:sp>
    </p:spTree>
    <p:extLst>
      <p:ext uri="{BB962C8B-B14F-4D97-AF65-F5344CB8AC3E}">
        <p14:creationId xmlns:p14="http://schemas.microsoft.com/office/powerpoint/2010/main" val="3108071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54747C-6777-3740-96C1-4EADF1F1257A}"/>
              </a:ext>
            </a:extLst>
          </p:cNvPr>
          <p:cNvSpPr>
            <a:spLocks noGrp="1"/>
          </p:cNvSpPr>
          <p:nvPr>
            <p:ph type="title"/>
          </p:nvPr>
        </p:nvSpPr>
        <p:spPr/>
        <p:txBody>
          <a:bodyPr/>
          <a:lstStyle/>
          <a:p>
            <a:r>
              <a:rPr lang="tr-TR" dirty="0" err="1"/>
              <a:t>Kavite</a:t>
            </a:r>
            <a:r>
              <a:rPr lang="tr-TR" dirty="0"/>
              <a:t> </a:t>
            </a:r>
            <a:r>
              <a:rPr lang="tr-TR" dirty="0" err="1"/>
              <a:t>preparasyonu</a:t>
            </a:r>
            <a:endParaRPr lang="tr-TR" dirty="0"/>
          </a:p>
        </p:txBody>
      </p:sp>
      <p:sp>
        <p:nvSpPr>
          <p:cNvPr id="3" name="İçerik Yer Tutucusu 2">
            <a:extLst>
              <a:ext uri="{FF2B5EF4-FFF2-40B4-BE49-F238E27FC236}">
                <a16:creationId xmlns:a16="http://schemas.microsoft.com/office/drawing/2014/main" id="{D654EAC9-991D-7F48-B549-BD49CDCDFEEB}"/>
              </a:ext>
            </a:extLst>
          </p:cNvPr>
          <p:cNvSpPr>
            <a:spLocks noGrp="1"/>
          </p:cNvSpPr>
          <p:nvPr>
            <p:ph idx="1"/>
          </p:nvPr>
        </p:nvSpPr>
        <p:spPr/>
        <p:txBody>
          <a:bodyPr/>
          <a:lstStyle/>
          <a:p>
            <a:pPr>
              <a:lnSpc>
                <a:spcPct val="200000"/>
              </a:lnSpc>
            </a:pPr>
            <a:r>
              <a:rPr lang="tr-TR" dirty="0"/>
              <a:t>Termal hasardan kaçınmak için </a:t>
            </a:r>
            <a:r>
              <a:rPr lang="tr-TR" dirty="0" err="1"/>
              <a:t>Er:YAG</a:t>
            </a:r>
            <a:r>
              <a:rPr lang="tr-TR" dirty="0"/>
              <a:t> lazere su soğutması kombine ederek kullanılmaya başlanmıştır. </a:t>
            </a:r>
          </a:p>
          <a:p>
            <a:pPr>
              <a:lnSpc>
                <a:spcPct val="200000"/>
              </a:lnSpc>
            </a:pPr>
            <a:r>
              <a:rPr lang="tr-TR" dirty="0" err="1"/>
              <a:t>Er:YAG</a:t>
            </a:r>
            <a:r>
              <a:rPr lang="tr-TR" dirty="0"/>
              <a:t> su </a:t>
            </a:r>
            <a:r>
              <a:rPr lang="tr-TR" dirty="0" err="1"/>
              <a:t>moleküllerine</a:t>
            </a:r>
            <a:r>
              <a:rPr lang="tr-TR" dirty="0"/>
              <a:t> komşu sert dokuda </a:t>
            </a:r>
            <a:r>
              <a:rPr lang="tr-TR" dirty="0" err="1"/>
              <a:t>mikroablazyon</a:t>
            </a:r>
            <a:r>
              <a:rPr lang="tr-TR" dirty="0"/>
              <a:t> yapar.</a:t>
            </a:r>
          </a:p>
          <a:p>
            <a:endParaRPr lang="tr-TR" dirty="0"/>
          </a:p>
        </p:txBody>
      </p:sp>
    </p:spTree>
    <p:extLst>
      <p:ext uri="{BB962C8B-B14F-4D97-AF65-F5344CB8AC3E}">
        <p14:creationId xmlns:p14="http://schemas.microsoft.com/office/powerpoint/2010/main" val="36468115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E0DCBE-B17C-C14D-843E-4B346FAA3461}"/>
              </a:ext>
            </a:extLst>
          </p:cNvPr>
          <p:cNvSpPr>
            <a:spLocks noGrp="1"/>
          </p:cNvSpPr>
          <p:nvPr>
            <p:ph type="title"/>
          </p:nvPr>
        </p:nvSpPr>
        <p:spPr/>
        <p:txBody>
          <a:bodyPr/>
          <a:lstStyle/>
          <a:p>
            <a:r>
              <a:rPr lang="tr-TR" dirty="0"/>
              <a:t>Kök kanal duvarlarının modifikasyonu</a:t>
            </a:r>
          </a:p>
        </p:txBody>
      </p:sp>
      <p:sp>
        <p:nvSpPr>
          <p:cNvPr id="3" name="İçerik Yer Tutucusu 2">
            <a:extLst>
              <a:ext uri="{FF2B5EF4-FFF2-40B4-BE49-F238E27FC236}">
                <a16:creationId xmlns:a16="http://schemas.microsoft.com/office/drawing/2014/main" id="{223F497E-1E49-A44F-A49C-8A6C30DA7A56}"/>
              </a:ext>
            </a:extLst>
          </p:cNvPr>
          <p:cNvSpPr>
            <a:spLocks noGrp="1"/>
          </p:cNvSpPr>
          <p:nvPr>
            <p:ph idx="1"/>
          </p:nvPr>
        </p:nvSpPr>
        <p:spPr>
          <a:xfrm>
            <a:off x="1154955" y="2603500"/>
            <a:ext cx="2353356" cy="3416300"/>
          </a:xfrm>
        </p:spPr>
        <p:txBody>
          <a:bodyPr/>
          <a:lstStyle/>
          <a:p>
            <a:r>
              <a:rPr lang="tr-TR" dirty="0" err="1"/>
              <a:t>Smear</a:t>
            </a:r>
            <a:r>
              <a:rPr lang="tr-TR" dirty="0"/>
              <a:t> tabakası</a:t>
            </a:r>
          </a:p>
          <a:p>
            <a:endParaRPr lang="tr-TR" dirty="0"/>
          </a:p>
          <a:p>
            <a:r>
              <a:rPr lang="tr-TR" dirty="0"/>
              <a:t>CO2, </a:t>
            </a:r>
          </a:p>
          <a:p>
            <a:r>
              <a:rPr lang="tr-TR" dirty="0" err="1"/>
              <a:t>Nd:YAG</a:t>
            </a:r>
            <a:r>
              <a:rPr lang="tr-TR" dirty="0"/>
              <a:t>,</a:t>
            </a:r>
          </a:p>
          <a:p>
            <a:r>
              <a:rPr lang="tr-TR" dirty="0"/>
              <a:t>Argon, </a:t>
            </a:r>
          </a:p>
          <a:p>
            <a:r>
              <a:rPr lang="tr-TR" dirty="0" err="1"/>
              <a:t>Er,Cr:YSGG</a:t>
            </a:r>
            <a:endParaRPr lang="tr-TR" dirty="0"/>
          </a:p>
          <a:p>
            <a:r>
              <a:rPr lang="tr-TR" dirty="0" err="1"/>
              <a:t>Er:YAG</a:t>
            </a:r>
            <a:endParaRPr lang="tr-TR" dirty="0"/>
          </a:p>
        </p:txBody>
      </p:sp>
      <p:sp>
        <p:nvSpPr>
          <p:cNvPr id="4" name="Metin kutusu 3">
            <a:extLst>
              <a:ext uri="{FF2B5EF4-FFF2-40B4-BE49-F238E27FC236}">
                <a16:creationId xmlns:a16="http://schemas.microsoft.com/office/drawing/2014/main" id="{15FC9893-CDE2-6142-9001-E1A791DB3D5B}"/>
              </a:ext>
            </a:extLst>
          </p:cNvPr>
          <p:cNvSpPr txBox="1"/>
          <p:nvPr/>
        </p:nvSpPr>
        <p:spPr>
          <a:xfrm>
            <a:off x="4939004" y="4665306"/>
            <a:ext cx="6675225" cy="923330"/>
          </a:xfrm>
          <a:prstGeom prst="rect">
            <a:avLst/>
          </a:prstGeom>
          <a:noFill/>
        </p:spPr>
        <p:txBody>
          <a:bodyPr wrap="none" rtlCol="0">
            <a:spAutoFit/>
          </a:bodyPr>
          <a:lstStyle/>
          <a:p>
            <a:r>
              <a:rPr lang="tr-TR" dirty="0"/>
              <a:t>Isı oluşumu problem</a:t>
            </a:r>
          </a:p>
          <a:p>
            <a:r>
              <a:rPr lang="tr-TR" dirty="0"/>
              <a:t>Işının </a:t>
            </a:r>
            <a:r>
              <a:rPr lang="tr-TR" dirty="0" err="1"/>
              <a:t>lateral</a:t>
            </a:r>
            <a:r>
              <a:rPr lang="tr-TR" dirty="0"/>
              <a:t> olarak kanal duvarına yönlendirilmesi problem</a:t>
            </a:r>
          </a:p>
          <a:p>
            <a:r>
              <a:rPr lang="tr-TR" dirty="0"/>
              <a:t>Kanal duvarlarında </a:t>
            </a:r>
            <a:r>
              <a:rPr lang="tr-TR" dirty="0" err="1"/>
              <a:t>zip</a:t>
            </a:r>
            <a:r>
              <a:rPr lang="tr-TR" dirty="0"/>
              <a:t> basamak oluşabilir</a:t>
            </a:r>
          </a:p>
        </p:txBody>
      </p:sp>
      <p:pic>
        <p:nvPicPr>
          <p:cNvPr id="5" name="Resim 4">
            <a:extLst>
              <a:ext uri="{FF2B5EF4-FFF2-40B4-BE49-F238E27FC236}">
                <a16:creationId xmlns:a16="http://schemas.microsoft.com/office/drawing/2014/main" id="{230F3B00-82A0-7940-A5A1-F294E6190076}"/>
              </a:ext>
            </a:extLst>
          </p:cNvPr>
          <p:cNvPicPr>
            <a:picLocks noChangeAspect="1"/>
          </p:cNvPicPr>
          <p:nvPr/>
        </p:nvPicPr>
        <p:blipFill>
          <a:blip r:embed="rId2"/>
          <a:stretch>
            <a:fillRect/>
          </a:stretch>
        </p:blipFill>
        <p:spPr>
          <a:xfrm>
            <a:off x="5282033" y="2438400"/>
            <a:ext cx="5397500" cy="1981200"/>
          </a:xfrm>
          <a:prstGeom prst="rect">
            <a:avLst/>
          </a:prstGeom>
        </p:spPr>
      </p:pic>
    </p:spTree>
    <p:extLst>
      <p:ext uri="{BB962C8B-B14F-4D97-AF65-F5344CB8AC3E}">
        <p14:creationId xmlns:p14="http://schemas.microsoft.com/office/powerpoint/2010/main" val="1929302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FBD673-0B7E-A14B-B74D-E5DA38422B64}"/>
              </a:ext>
            </a:extLst>
          </p:cNvPr>
          <p:cNvSpPr>
            <a:spLocks noGrp="1"/>
          </p:cNvSpPr>
          <p:nvPr>
            <p:ph type="title"/>
          </p:nvPr>
        </p:nvSpPr>
        <p:spPr/>
        <p:txBody>
          <a:bodyPr/>
          <a:lstStyle/>
          <a:p>
            <a:r>
              <a:rPr lang="tr-TR" dirty="0"/>
              <a:t>Kök kanallarının dezenfeksiyonu</a:t>
            </a:r>
          </a:p>
        </p:txBody>
      </p:sp>
      <p:sp>
        <p:nvSpPr>
          <p:cNvPr id="3" name="İçerik Yer Tutucusu 2">
            <a:extLst>
              <a:ext uri="{FF2B5EF4-FFF2-40B4-BE49-F238E27FC236}">
                <a16:creationId xmlns:a16="http://schemas.microsoft.com/office/drawing/2014/main" id="{09E0D51A-0E39-424D-85AE-44EF3EFD8B07}"/>
              </a:ext>
            </a:extLst>
          </p:cNvPr>
          <p:cNvSpPr>
            <a:spLocks noGrp="1"/>
          </p:cNvSpPr>
          <p:nvPr>
            <p:ph idx="1"/>
          </p:nvPr>
        </p:nvSpPr>
        <p:spPr/>
        <p:txBody>
          <a:bodyPr/>
          <a:lstStyle/>
          <a:p>
            <a:r>
              <a:rPr lang="tr-TR" dirty="0"/>
              <a:t>Er, </a:t>
            </a:r>
            <a:r>
              <a:rPr lang="tr-TR" dirty="0" err="1"/>
              <a:t>Cr:YSGG</a:t>
            </a:r>
            <a:r>
              <a:rPr lang="tr-TR" dirty="0"/>
              <a:t> lazerlerin 2W gücünde 60 s süreyle kullanımı</a:t>
            </a:r>
          </a:p>
          <a:p>
            <a:endParaRPr lang="tr-TR" dirty="0"/>
          </a:p>
          <a:p>
            <a:r>
              <a:rPr lang="tr-TR" dirty="0"/>
              <a:t>Lazer sistemlerinde salınan enerjinin güçlü </a:t>
            </a:r>
            <a:r>
              <a:rPr lang="tr-TR" dirty="0" err="1"/>
              <a:t>bakterisidal</a:t>
            </a:r>
            <a:r>
              <a:rPr lang="tr-TR" dirty="0"/>
              <a:t> etkiye sahip olduğu ve ince bir uç (</a:t>
            </a:r>
            <a:r>
              <a:rPr lang="tr-TR" dirty="0" err="1"/>
              <a:t>Nd:YAG</a:t>
            </a:r>
            <a:r>
              <a:rPr lang="tr-TR" dirty="0"/>
              <a:t>, </a:t>
            </a:r>
            <a:r>
              <a:rPr lang="tr-TR" dirty="0" err="1"/>
              <a:t>Er,Cr:YSGG</a:t>
            </a:r>
            <a:r>
              <a:rPr lang="tr-TR" dirty="0"/>
              <a:t>, Argon, </a:t>
            </a:r>
            <a:r>
              <a:rPr lang="tr-TR" dirty="0" err="1"/>
              <a:t>Diode</a:t>
            </a:r>
            <a:r>
              <a:rPr lang="tr-TR" dirty="0"/>
              <a:t> veya </a:t>
            </a:r>
            <a:r>
              <a:rPr lang="tr-TR" dirty="0" err="1"/>
              <a:t>hollow</a:t>
            </a:r>
            <a:r>
              <a:rPr lang="tr-TR" dirty="0"/>
              <a:t> tüpü yardımıyla (CO2, </a:t>
            </a:r>
            <a:r>
              <a:rPr lang="tr-TR" dirty="0" err="1"/>
              <a:t>Er:YAG</a:t>
            </a:r>
            <a:r>
              <a:rPr lang="tr-TR" dirty="0"/>
              <a:t>) kök kanal sistemine aktarılarak kanalların dezenfeksiyonunda kullanılabileceği belirtilmiştir.</a:t>
            </a:r>
          </a:p>
          <a:p>
            <a:r>
              <a:rPr lang="tr-TR" dirty="0"/>
              <a:t> Lazer ışını doğrusal olduğundan kanal duvarına tam bir etki yapmamakta ve </a:t>
            </a:r>
            <a:r>
              <a:rPr lang="tr-TR" dirty="0" err="1"/>
              <a:t>lateral</a:t>
            </a:r>
            <a:r>
              <a:rPr lang="tr-TR" dirty="0"/>
              <a:t> kanalları etkileyememektedir.</a:t>
            </a:r>
          </a:p>
          <a:p>
            <a:endParaRPr lang="tr-TR" dirty="0"/>
          </a:p>
        </p:txBody>
      </p:sp>
    </p:spTree>
    <p:extLst>
      <p:ext uri="{BB962C8B-B14F-4D97-AF65-F5344CB8AC3E}">
        <p14:creationId xmlns:p14="http://schemas.microsoft.com/office/powerpoint/2010/main" val="27741617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032FCA-631C-3A48-A9F4-45746BEB8EA4}"/>
              </a:ext>
            </a:extLst>
          </p:cNvPr>
          <p:cNvSpPr>
            <a:spLocks noGrp="1"/>
          </p:cNvSpPr>
          <p:nvPr>
            <p:ph type="title"/>
          </p:nvPr>
        </p:nvSpPr>
        <p:spPr/>
        <p:txBody>
          <a:bodyPr/>
          <a:lstStyle/>
          <a:p>
            <a:r>
              <a:rPr lang="tr-TR" dirty="0" err="1"/>
              <a:t>İrrigasyon</a:t>
            </a:r>
            <a:r>
              <a:rPr lang="tr-TR" dirty="0"/>
              <a:t> solüsyonlarının aktivasyonunda</a:t>
            </a:r>
          </a:p>
        </p:txBody>
      </p:sp>
      <p:sp>
        <p:nvSpPr>
          <p:cNvPr id="3" name="İçerik Yer Tutucusu 2">
            <a:extLst>
              <a:ext uri="{FF2B5EF4-FFF2-40B4-BE49-F238E27FC236}">
                <a16:creationId xmlns:a16="http://schemas.microsoft.com/office/drawing/2014/main" id="{F45D3ADF-E308-B346-BB12-DA35EF8231C1}"/>
              </a:ext>
            </a:extLst>
          </p:cNvPr>
          <p:cNvSpPr>
            <a:spLocks noGrp="1"/>
          </p:cNvSpPr>
          <p:nvPr>
            <p:ph idx="1"/>
          </p:nvPr>
        </p:nvSpPr>
        <p:spPr>
          <a:xfrm>
            <a:off x="1285583" y="2468032"/>
            <a:ext cx="8825659" cy="3416300"/>
          </a:xfrm>
        </p:spPr>
        <p:txBody>
          <a:bodyPr>
            <a:normAutofit/>
          </a:bodyPr>
          <a:lstStyle/>
          <a:p>
            <a:endParaRPr lang="tr-TR" dirty="0"/>
          </a:p>
          <a:p>
            <a:r>
              <a:rPr lang="tr-TR" dirty="0" err="1"/>
              <a:t>İrrigasyon</a:t>
            </a:r>
            <a:r>
              <a:rPr lang="tr-TR" dirty="0"/>
              <a:t> solüsyonu iğne ile kanallarda her yere gidemez.</a:t>
            </a:r>
          </a:p>
          <a:p>
            <a:r>
              <a:rPr lang="tr-TR" dirty="0"/>
              <a:t>Gidemediği yerde de etki gösteremez.</a:t>
            </a:r>
          </a:p>
          <a:p>
            <a:r>
              <a:rPr lang="tr-TR" dirty="0"/>
              <a:t>Çözüm : İRRİGANLARIN AKTİVASYONU</a:t>
            </a:r>
          </a:p>
          <a:p>
            <a:endParaRPr lang="tr-TR" dirty="0"/>
          </a:p>
          <a:p>
            <a:pPr>
              <a:lnSpc>
                <a:spcPct val="150000"/>
              </a:lnSpc>
            </a:pPr>
            <a:r>
              <a:rPr lang="tr-TR" dirty="0"/>
              <a:t>AMAÇ: </a:t>
            </a:r>
            <a:r>
              <a:rPr lang="tr-TR" dirty="0" err="1"/>
              <a:t>İrriganın</a:t>
            </a:r>
            <a:r>
              <a:rPr lang="tr-TR" dirty="0"/>
              <a:t> kanal içindeki türbülansını arttırıp sıvının kanal içinde olabildiğince fazla noktaya temasını sağlamak</a:t>
            </a:r>
          </a:p>
          <a:p>
            <a:endParaRPr lang="tr-TR" dirty="0"/>
          </a:p>
        </p:txBody>
      </p:sp>
    </p:spTree>
    <p:extLst>
      <p:ext uri="{BB962C8B-B14F-4D97-AF65-F5344CB8AC3E}">
        <p14:creationId xmlns:p14="http://schemas.microsoft.com/office/powerpoint/2010/main" val="40650600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D1B475-400F-3146-B293-284E0E98C345}"/>
              </a:ext>
            </a:extLst>
          </p:cNvPr>
          <p:cNvSpPr>
            <a:spLocks noGrp="1"/>
          </p:cNvSpPr>
          <p:nvPr>
            <p:ph type="title"/>
          </p:nvPr>
        </p:nvSpPr>
        <p:spPr/>
        <p:txBody>
          <a:bodyPr/>
          <a:lstStyle/>
          <a:p>
            <a:r>
              <a:rPr lang="tr-TR" dirty="0"/>
              <a:t>Lazerle Aktive edilen </a:t>
            </a:r>
            <a:r>
              <a:rPr lang="tr-TR" dirty="0" err="1"/>
              <a:t>İrrigasyon</a:t>
            </a:r>
            <a:r>
              <a:rPr lang="tr-TR" dirty="0"/>
              <a:t> (LAI)</a:t>
            </a:r>
          </a:p>
        </p:txBody>
      </p:sp>
      <p:sp>
        <p:nvSpPr>
          <p:cNvPr id="3" name="İçerik Yer Tutucusu 2">
            <a:extLst>
              <a:ext uri="{FF2B5EF4-FFF2-40B4-BE49-F238E27FC236}">
                <a16:creationId xmlns:a16="http://schemas.microsoft.com/office/drawing/2014/main" id="{42CE8600-7407-E441-AF7A-69759C27C26E}"/>
              </a:ext>
            </a:extLst>
          </p:cNvPr>
          <p:cNvSpPr>
            <a:spLocks noGrp="1"/>
          </p:cNvSpPr>
          <p:nvPr>
            <p:ph idx="1"/>
          </p:nvPr>
        </p:nvSpPr>
        <p:spPr/>
        <p:txBody>
          <a:bodyPr/>
          <a:lstStyle/>
          <a:p>
            <a:r>
              <a:rPr lang="tr-TR" dirty="0"/>
              <a:t>Erbiyum lazerler kullanılır (Su </a:t>
            </a:r>
            <a:r>
              <a:rPr lang="tr-TR" dirty="0" err="1"/>
              <a:t>absorbsiyonu</a:t>
            </a:r>
            <a:r>
              <a:rPr lang="tr-TR" dirty="0"/>
              <a:t> çok iyi)</a:t>
            </a:r>
          </a:p>
          <a:p>
            <a:endParaRPr lang="tr-TR" dirty="0"/>
          </a:p>
        </p:txBody>
      </p:sp>
    </p:spTree>
    <p:extLst>
      <p:ext uri="{BB962C8B-B14F-4D97-AF65-F5344CB8AC3E}">
        <p14:creationId xmlns:p14="http://schemas.microsoft.com/office/powerpoint/2010/main" val="4663554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Çevrimiçi Medya 1" descr="Root Canal Model- Endoactivator vs. PUI Endosonic PEEK vs. PIPS- Fotona Laser vs. VDW Eddy.mp4">
            <a:hlinkClick r:id="" action="ppaction://media"/>
            <a:extLst>
              <a:ext uri="{FF2B5EF4-FFF2-40B4-BE49-F238E27FC236}">
                <a16:creationId xmlns:a16="http://schemas.microsoft.com/office/drawing/2014/main" id="{1954073E-B1C7-6144-AAEB-E12CBE1A322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09212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7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A005AC-49D1-5540-9B60-9999B127A96D}"/>
              </a:ext>
            </a:extLst>
          </p:cNvPr>
          <p:cNvSpPr>
            <a:spLocks noGrp="1"/>
          </p:cNvSpPr>
          <p:nvPr>
            <p:ph type="title"/>
          </p:nvPr>
        </p:nvSpPr>
        <p:spPr/>
        <p:txBody>
          <a:bodyPr/>
          <a:lstStyle/>
          <a:p>
            <a:r>
              <a:rPr lang="tr-TR" dirty="0"/>
              <a:t>Lazerle Aktive edilen </a:t>
            </a:r>
            <a:r>
              <a:rPr lang="tr-TR" dirty="0" err="1"/>
              <a:t>İrrigasyon</a:t>
            </a:r>
            <a:r>
              <a:rPr lang="tr-TR" dirty="0"/>
              <a:t> (LAI)</a:t>
            </a:r>
          </a:p>
        </p:txBody>
      </p:sp>
      <p:sp>
        <p:nvSpPr>
          <p:cNvPr id="3" name="İçerik Yer Tutucusu 2">
            <a:extLst>
              <a:ext uri="{FF2B5EF4-FFF2-40B4-BE49-F238E27FC236}">
                <a16:creationId xmlns:a16="http://schemas.microsoft.com/office/drawing/2014/main" id="{2A7AD998-CD0E-7647-9C75-D98D99A993A0}"/>
              </a:ext>
            </a:extLst>
          </p:cNvPr>
          <p:cNvSpPr>
            <a:spLocks noGrp="1"/>
          </p:cNvSpPr>
          <p:nvPr>
            <p:ph idx="1"/>
          </p:nvPr>
        </p:nvSpPr>
        <p:spPr/>
        <p:txBody>
          <a:bodyPr/>
          <a:lstStyle/>
          <a:p>
            <a:pPr>
              <a:lnSpc>
                <a:spcPct val="150000"/>
              </a:lnSpc>
            </a:pPr>
            <a:r>
              <a:rPr lang="tr-TR" dirty="0"/>
              <a:t>Kanal dezenfeksiyonunun etkinliğini arttırmak</a:t>
            </a:r>
          </a:p>
          <a:p>
            <a:pPr>
              <a:lnSpc>
                <a:spcPct val="150000"/>
              </a:lnSpc>
            </a:pPr>
            <a:r>
              <a:rPr lang="tr-TR" dirty="0"/>
              <a:t>Kanal içi </a:t>
            </a:r>
            <a:r>
              <a:rPr lang="tr-TR" dirty="0" err="1"/>
              <a:t>medikamanların</a:t>
            </a:r>
            <a:r>
              <a:rPr lang="tr-TR" dirty="0"/>
              <a:t> etkili uzaklaştırılması (kalsiyum hidroksit, ikili-üçlü antibiyotik patları)</a:t>
            </a:r>
          </a:p>
          <a:p>
            <a:pPr>
              <a:lnSpc>
                <a:spcPct val="150000"/>
              </a:lnSpc>
            </a:pPr>
            <a:r>
              <a:rPr lang="tr-TR" dirty="0"/>
              <a:t>Düzensiz kanalların temizlenmesi (c-kanal, uzun oval kesitli kanal, </a:t>
            </a:r>
            <a:r>
              <a:rPr lang="tr-TR" dirty="0" err="1"/>
              <a:t>rezorpsiyon</a:t>
            </a:r>
            <a:r>
              <a:rPr lang="tr-TR" dirty="0"/>
              <a:t> </a:t>
            </a:r>
            <a:r>
              <a:rPr lang="tr-TR" dirty="0" err="1"/>
              <a:t>kaviteleri</a:t>
            </a:r>
            <a:r>
              <a:rPr lang="tr-TR" dirty="0"/>
              <a:t>)</a:t>
            </a:r>
          </a:p>
          <a:p>
            <a:endParaRPr lang="tr-TR" dirty="0"/>
          </a:p>
          <a:p>
            <a:endParaRPr lang="tr-TR" dirty="0"/>
          </a:p>
        </p:txBody>
      </p:sp>
      <p:sp>
        <p:nvSpPr>
          <p:cNvPr id="4" name="Metin kutusu 3">
            <a:extLst>
              <a:ext uri="{FF2B5EF4-FFF2-40B4-BE49-F238E27FC236}">
                <a16:creationId xmlns:a16="http://schemas.microsoft.com/office/drawing/2014/main" id="{68249714-5B9F-5541-B012-32958238F401}"/>
              </a:ext>
            </a:extLst>
          </p:cNvPr>
          <p:cNvSpPr txBox="1"/>
          <p:nvPr/>
        </p:nvSpPr>
        <p:spPr>
          <a:xfrm>
            <a:off x="-796834" y="2103120"/>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14641498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8E2ED0-A4CF-3540-B136-9EB0F283BF6F}"/>
              </a:ext>
            </a:extLst>
          </p:cNvPr>
          <p:cNvSpPr>
            <a:spLocks noGrp="1"/>
          </p:cNvSpPr>
          <p:nvPr>
            <p:ph type="title"/>
          </p:nvPr>
        </p:nvSpPr>
        <p:spPr/>
        <p:txBody>
          <a:bodyPr/>
          <a:lstStyle/>
          <a:p>
            <a:r>
              <a:rPr lang="tr-TR" dirty="0"/>
              <a:t>Lazerle Aktive edilen </a:t>
            </a:r>
            <a:r>
              <a:rPr lang="tr-TR" dirty="0" err="1"/>
              <a:t>İrrigasyon</a:t>
            </a:r>
            <a:r>
              <a:rPr lang="tr-TR" dirty="0"/>
              <a:t> (LAI)</a:t>
            </a:r>
          </a:p>
        </p:txBody>
      </p:sp>
      <p:sp>
        <p:nvSpPr>
          <p:cNvPr id="3" name="İçerik Yer Tutucusu 2">
            <a:extLst>
              <a:ext uri="{FF2B5EF4-FFF2-40B4-BE49-F238E27FC236}">
                <a16:creationId xmlns:a16="http://schemas.microsoft.com/office/drawing/2014/main" id="{6E43DB53-16C6-D24E-BE2A-F423F2C55479}"/>
              </a:ext>
            </a:extLst>
          </p:cNvPr>
          <p:cNvSpPr>
            <a:spLocks noGrp="1"/>
          </p:cNvSpPr>
          <p:nvPr>
            <p:ph idx="1"/>
          </p:nvPr>
        </p:nvSpPr>
        <p:spPr/>
        <p:txBody>
          <a:bodyPr/>
          <a:lstStyle/>
          <a:p>
            <a:pPr>
              <a:lnSpc>
                <a:spcPct val="150000"/>
              </a:lnSpc>
            </a:pPr>
            <a:r>
              <a:rPr lang="tr-TR" dirty="0" err="1"/>
              <a:t>İrrigasyon</a:t>
            </a:r>
            <a:r>
              <a:rPr lang="tr-TR" dirty="0"/>
              <a:t> solüsyonlarının </a:t>
            </a:r>
            <a:r>
              <a:rPr lang="tr-TR" dirty="0" err="1"/>
              <a:t>tübül</a:t>
            </a:r>
            <a:r>
              <a:rPr lang="tr-TR" dirty="0"/>
              <a:t> </a:t>
            </a:r>
            <a:r>
              <a:rPr lang="tr-TR" dirty="0" err="1"/>
              <a:t>penetrasyonunu</a:t>
            </a:r>
            <a:r>
              <a:rPr lang="tr-TR" dirty="0"/>
              <a:t> arttırmak</a:t>
            </a:r>
          </a:p>
          <a:p>
            <a:pPr>
              <a:lnSpc>
                <a:spcPct val="150000"/>
              </a:lnSpc>
            </a:pPr>
            <a:r>
              <a:rPr lang="tr-TR" dirty="0"/>
              <a:t>Kanal patlarının ve dolgu materyallerinin </a:t>
            </a:r>
            <a:r>
              <a:rPr lang="tr-TR" dirty="0" err="1"/>
              <a:t>tübül</a:t>
            </a:r>
            <a:r>
              <a:rPr lang="tr-TR" dirty="0"/>
              <a:t> </a:t>
            </a:r>
            <a:r>
              <a:rPr lang="tr-TR" dirty="0" err="1"/>
              <a:t>penetrasyonunu</a:t>
            </a:r>
            <a:r>
              <a:rPr lang="tr-TR" dirty="0"/>
              <a:t> arttırarak daha iyi tıkama sağlamak</a:t>
            </a:r>
          </a:p>
          <a:p>
            <a:endParaRPr lang="tr-TR" dirty="0"/>
          </a:p>
        </p:txBody>
      </p:sp>
    </p:spTree>
    <p:extLst>
      <p:ext uri="{BB962C8B-B14F-4D97-AF65-F5344CB8AC3E}">
        <p14:creationId xmlns:p14="http://schemas.microsoft.com/office/powerpoint/2010/main" val="11721395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BF41B8-1B90-E347-9000-09B4F631CEF5}"/>
              </a:ext>
            </a:extLst>
          </p:cNvPr>
          <p:cNvSpPr>
            <a:spLocks noGrp="1"/>
          </p:cNvSpPr>
          <p:nvPr>
            <p:ph type="title"/>
          </p:nvPr>
        </p:nvSpPr>
        <p:spPr/>
        <p:txBody>
          <a:bodyPr/>
          <a:lstStyle/>
          <a:p>
            <a:r>
              <a:rPr lang="tr-TR" dirty="0"/>
              <a:t>Lazerle Aktive edilen </a:t>
            </a:r>
            <a:r>
              <a:rPr lang="tr-TR" dirty="0" err="1"/>
              <a:t>İrrigasyon</a:t>
            </a:r>
            <a:r>
              <a:rPr lang="tr-TR" dirty="0"/>
              <a:t> (LAI)</a:t>
            </a:r>
          </a:p>
        </p:txBody>
      </p:sp>
      <p:sp>
        <p:nvSpPr>
          <p:cNvPr id="3" name="İçerik Yer Tutucusu 2">
            <a:extLst>
              <a:ext uri="{FF2B5EF4-FFF2-40B4-BE49-F238E27FC236}">
                <a16:creationId xmlns:a16="http://schemas.microsoft.com/office/drawing/2014/main" id="{932338EE-5E42-D645-B273-CF153A31B3E5}"/>
              </a:ext>
            </a:extLst>
          </p:cNvPr>
          <p:cNvSpPr>
            <a:spLocks noGrp="1"/>
          </p:cNvSpPr>
          <p:nvPr>
            <p:ph idx="1"/>
          </p:nvPr>
        </p:nvSpPr>
        <p:spPr/>
        <p:txBody>
          <a:bodyPr/>
          <a:lstStyle/>
          <a:p>
            <a:r>
              <a:rPr lang="tr-TR" dirty="0" err="1"/>
              <a:t>Photon</a:t>
            </a:r>
            <a:r>
              <a:rPr lang="tr-TR" dirty="0"/>
              <a:t> </a:t>
            </a:r>
            <a:r>
              <a:rPr lang="tr-TR" dirty="0" err="1"/>
              <a:t>induced</a:t>
            </a:r>
            <a:r>
              <a:rPr lang="tr-TR" dirty="0"/>
              <a:t> </a:t>
            </a:r>
            <a:r>
              <a:rPr lang="tr-TR" dirty="0" err="1"/>
              <a:t>photoacoustic</a:t>
            </a:r>
            <a:r>
              <a:rPr lang="tr-TR" dirty="0"/>
              <a:t> </a:t>
            </a:r>
            <a:r>
              <a:rPr lang="tr-TR" dirty="0" err="1"/>
              <a:t>streaming</a:t>
            </a:r>
            <a:r>
              <a:rPr lang="tr-TR" dirty="0"/>
              <a:t> (PIPS)</a:t>
            </a:r>
          </a:p>
          <a:p>
            <a:pPr lvl="1"/>
            <a:r>
              <a:rPr lang="tr-TR" dirty="0"/>
              <a:t>Foton indüklenmiş </a:t>
            </a:r>
            <a:r>
              <a:rPr lang="tr-TR" dirty="0" err="1"/>
              <a:t>fotoakustik</a:t>
            </a:r>
            <a:r>
              <a:rPr lang="tr-TR" dirty="0"/>
              <a:t> dalgalanma</a:t>
            </a:r>
          </a:p>
          <a:p>
            <a:endParaRPr lang="tr-TR" dirty="0"/>
          </a:p>
          <a:p>
            <a:r>
              <a:rPr lang="tr-TR" dirty="0" err="1"/>
              <a:t>Shock</a:t>
            </a:r>
            <a:r>
              <a:rPr lang="tr-TR" dirty="0"/>
              <a:t> </a:t>
            </a:r>
            <a:r>
              <a:rPr lang="tr-TR" dirty="0" err="1"/>
              <a:t>wave</a:t>
            </a:r>
            <a:r>
              <a:rPr lang="tr-TR" dirty="0"/>
              <a:t> </a:t>
            </a:r>
            <a:r>
              <a:rPr lang="tr-TR" dirty="0" err="1"/>
              <a:t>enhanced</a:t>
            </a:r>
            <a:r>
              <a:rPr lang="tr-TR" dirty="0"/>
              <a:t> </a:t>
            </a:r>
            <a:r>
              <a:rPr lang="tr-TR" dirty="0" err="1"/>
              <a:t>emission</a:t>
            </a:r>
            <a:r>
              <a:rPr lang="tr-TR" dirty="0"/>
              <a:t> </a:t>
            </a:r>
            <a:r>
              <a:rPr lang="tr-TR" dirty="0" err="1"/>
              <a:t>photoacoustic</a:t>
            </a:r>
            <a:r>
              <a:rPr lang="tr-TR" dirty="0"/>
              <a:t> </a:t>
            </a:r>
            <a:r>
              <a:rPr lang="tr-TR" dirty="0" err="1"/>
              <a:t>streaming</a:t>
            </a:r>
            <a:r>
              <a:rPr lang="tr-TR" dirty="0"/>
              <a:t> (SWEEPS)</a:t>
            </a:r>
          </a:p>
          <a:p>
            <a:pPr lvl="1"/>
            <a:r>
              <a:rPr lang="tr-TR" dirty="0"/>
              <a:t>Şok dalgası ile artırılmış emisyon </a:t>
            </a:r>
            <a:r>
              <a:rPr lang="tr-TR" dirty="0" err="1"/>
              <a:t>fotoakustik</a:t>
            </a:r>
            <a:r>
              <a:rPr lang="tr-TR" dirty="0"/>
              <a:t> dalgalanma</a:t>
            </a:r>
          </a:p>
        </p:txBody>
      </p:sp>
    </p:spTree>
    <p:extLst>
      <p:ext uri="{BB962C8B-B14F-4D97-AF65-F5344CB8AC3E}">
        <p14:creationId xmlns:p14="http://schemas.microsoft.com/office/powerpoint/2010/main" val="39041520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E9C907-D76D-2542-BD32-DED31100071E}"/>
              </a:ext>
            </a:extLst>
          </p:cNvPr>
          <p:cNvSpPr>
            <a:spLocks noGrp="1"/>
          </p:cNvSpPr>
          <p:nvPr>
            <p:ph type="title"/>
          </p:nvPr>
        </p:nvSpPr>
        <p:spPr/>
        <p:txBody>
          <a:bodyPr/>
          <a:lstStyle/>
          <a:p>
            <a:r>
              <a:rPr lang="tr-TR" dirty="0"/>
              <a:t>PIPS (SSP, </a:t>
            </a:r>
            <a:r>
              <a:rPr lang="tr-TR" dirty="0" err="1"/>
              <a:t>super</a:t>
            </a:r>
            <a:r>
              <a:rPr lang="tr-TR" dirty="0"/>
              <a:t> </a:t>
            </a:r>
            <a:r>
              <a:rPr lang="tr-TR" dirty="0" err="1"/>
              <a:t>short</a:t>
            </a:r>
            <a:r>
              <a:rPr lang="tr-TR" dirty="0"/>
              <a:t> </a:t>
            </a:r>
            <a:r>
              <a:rPr lang="tr-TR" dirty="0" err="1"/>
              <a:t>pulse</a:t>
            </a:r>
            <a:r>
              <a:rPr lang="tr-TR" dirty="0"/>
              <a:t>)</a:t>
            </a:r>
          </a:p>
        </p:txBody>
      </p:sp>
      <p:sp>
        <p:nvSpPr>
          <p:cNvPr id="3" name="İçerik Yer Tutucusu 2">
            <a:extLst>
              <a:ext uri="{FF2B5EF4-FFF2-40B4-BE49-F238E27FC236}">
                <a16:creationId xmlns:a16="http://schemas.microsoft.com/office/drawing/2014/main" id="{504B2B11-3EE5-9B4B-A51E-39687C3D894E}"/>
              </a:ext>
            </a:extLst>
          </p:cNvPr>
          <p:cNvSpPr>
            <a:spLocks noGrp="1"/>
          </p:cNvSpPr>
          <p:nvPr>
            <p:ph idx="1"/>
          </p:nvPr>
        </p:nvSpPr>
        <p:spPr>
          <a:xfrm>
            <a:off x="673543" y="2264475"/>
            <a:ext cx="8825659" cy="3416300"/>
          </a:xfrm>
        </p:spPr>
        <p:txBody>
          <a:bodyPr/>
          <a:lstStyle/>
          <a:p>
            <a:r>
              <a:rPr lang="tr-TR" dirty="0"/>
              <a:t>400 ila 1000 </a:t>
            </a:r>
            <a:r>
              <a:rPr lang="tr-TR" dirty="0" err="1"/>
              <a:t>Watt</a:t>
            </a:r>
            <a:r>
              <a:rPr lang="tr-TR" dirty="0"/>
              <a:t> arasında kısa atımlar</a:t>
            </a:r>
          </a:p>
          <a:p>
            <a:r>
              <a:rPr lang="tr-TR" dirty="0"/>
              <a:t>SSP (süper </a:t>
            </a:r>
            <a:r>
              <a:rPr lang="tr-TR" dirty="0" err="1"/>
              <a:t>short</a:t>
            </a:r>
            <a:r>
              <a:rPr lang="tr-TR" dirty="0"/>
              <a:t> </a:t>
            </a:r>
            <a:r>
              <a:rPr lang="tr-TR" dirty="0" err="1"/>
              <a:t>pulse</a:t>
            </a:r>
            <a:r>
              <a:rPr lang="tr-TR" dirty="0"/>
              <a:t>)</a:t>
            </a:r>
          </a:p>
        </p:txBody>
      </p:sp>
      <p:pic>
        <p:nvPicPr>
          <p:cNvPr id="5" name="Resim 4">
            <a:extLst>
              <a:ext uri="{FF2B5EF4-FFF2-40B4-BE49-F238E27FC236}">
                <a16:creationId xmlns:a16="http://schemas.microsoft.com/office/drawing/2014/main" id="{B29B9FED-BE7E-034C-8B41-ADBC405E9AB6}"/>
              </a:ext>
            </a:extLst>
          </p:cNvPr>
          <p:cNvPicPr>
            <a:picLocks noChangeAspect="1"/>
          </p:cNvPicPr>
          <p:nvPr/>
        </p:nvPicPr>
        <p:blipFill>
          <a:blip r:embed="rId2"/>
          <a:stretch>
            <a:fillRect/>
          </a:stretch>
        </p:blipFill>
        <p:spPr>
          <a:xfrm>
            <a:off x="6487099" y="1925450"/>
            <a:ext cx="4640263" cy="4094350"/>
          </a:xfrm>
          <a:prstGeom prst="rect">
            <a:avLst/>
          </a:prstGeom>
        </p:spPr>
      </p:pic>
      <p:pic>
        <p:nvPicPr>
          <p:cNvPr id="9" name="Resim 8">
            <a:extLst>
              <a:ext uri="{FF2B5EF4-FFF2-40B4-BE49-F238E27FC236}">
                <a16:creationId xmlns:a16="http://schemas.microsoft.com/office/drawing/2014/main" id="{FAA12032-1E3A-A348-BD31-C8CE9C372CD9}"/>
              </a:ext>
            </a:extLst>
          </p:cNvPr>
          <p:cNvPicPr>
            <a:picLocks noChangeAspect="1"/>
          </p:cNvPicPr>
          <p:nvPr/>
        </p:nvPicPr>
        <p:blipFill>
          <a:blip r:embed="rId3"/>
          <a:stretch>
            <a:fillRect/>
          </a:stretch>
        </p:blipFill>
        <p:spPr>
          <a:xfrm>
            <a:off x="673543" y="3232875"/>
            <a:ext cx="5422457" cy="3194050"/>
          </a:xfrm>
          <a:prstGeom prst="rect">
            <a:avLst/>
          </a:prstGeom>
        </p:spPr>
      </p:pic>
    </p:spTree>
    <p:extLst>
      <p:ext uri="{BB962C8B-B14F-4D97-AF65-F5344CB8AC3E}">
        <p14:creationId xmlns:p14="http://schemas.microsoft.com/office/powerpoint/2010/main" val="2505123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669858-2345-2249-B5BF-AADF193119B8}"/>
              </a:ext>
            </a:extLst>
          </p:cNvPr>
          <p:cNvSpPr>
            <a:spLocks noGrp="1"/>
          </p:cNvSpPr>
          <p:nvPr>
            <p:ph type="title"/>
          </p:nvPr>
        </p:nvSpPr>
        <p:spPr>
          <a:xfrm>
            <a:off x="1154954" y="973668"/>
            <a:ext cx="9987663" cy="706964"/>
          </a:xfrm>
        </p:spPr>
        <p:txBody>
          <a:bodyPr/>
          <a:lstStyle/>
          <a:p>
            <a:r>
              <a:rPr lang="tr-TR" dirty="0"/>
              <a:t>SWEEPS (</a:t>
            </a:r>
            <a:r>
              <a:rPr lang="tr-TR" dirty="0" err="1"/>
              <a:t>Shock</a:t>
            </a:r>
            <a:r>
              <a:rPr lang="tr-TR" dirty="0"/>
              <a:t> </a:t>
            </a:r>
            <a:r>
              <a:rPr lang="tr-TR" dirty="0" err="1"/>
              <a:t>Wave</a:t>
            </a:r>
            <a:r>
              <a:rPr lang="tr-TR" dirty="0"/>
              <a:t> </a:t>
            </a:r>
            <a:r>
              <a:rPr lang="tr-TR" dirty="0" err="1"/>
              <a:t>Enhanced</a:t>
            </a:r>
            <a:r>
              <a:rPr lang="tr-TR" dirty="0"/>
              <a:t> </a:t>
            </a:r>
            <a:r>
              <a:rPr lang="tr-TR" dirty="0" err="1"/>
              <a:t>Emission</a:t>
            </a:r>
            <a:r>
              <a:rPr lang="tr-TR" dirty="0"/>
              <a:t> Photo-</a:t>
            </a:r>
            <a:r>
              <a:rPr lang="tr-TR" dirty="0" err="1"/>
              <a:t>acoustic</a:t>
            </a:r>
            <a:r>
              <a:rPr lang="tr-TR" dirty="0"/>
              <a:t> </a:t>
            </a:r>
            <a:r>
              <a:rPr lang="tr-TR" dirty="0" err="1"/>
              <a:t>Streaming</a:t>
            </a:r>
            <a:r>
              <a:rPr lang="tr-TR" dirty="0"/>
              <a:t>)</a:t>
            </a:r>
          </a:p>
        </p:txBody>
      </p:sp>
      <p:sp>
        <p:nvSpPr>
          <p:cNvPr id="3" name="İçerik Yer Tutucusu 2">
            <a:extLst>
              <a:ext uri="{FF2B5EF4-FFF2-40B4-BE49-F238E27FC236}">
                <a16:creationId xmlns:a16="http://schemas.microsoft.com/office/drawing/2014/main" id="{4F7E95D4-71D6-7642-BC11-D878A8A80631}"/>
              </a:ext>
            </a:extLst>
          </p:cNvPr>
          <p:cNvSpPr>
            <a:spLocks noGrp="1"/>
          </p:cNvSpPr>
          <p:nvPr>
            <p:ph idx="1"/>
          </p:nvPr>
        </p:nvSpPr>
        <p:spPr/>
        <p:txBody>
          <a:bodyPr/>
          <a:lstStyle/>
          <a:p>
            <a:r>
              <a:rPr lang="tr-TR" dirty="0"/>
              <a:t>PIPS tekniğini geliştirmeyi amaçlar</a:t>
            </a:r>
          </a:p>
          <a:p>
            <a:r>
              <a:rPr lang="tr-TR" dirty="0"/>
              <a:t>Böbrek taşlarını kırmak için ultrason ile kullanılan bir tekniğe dayanır</a:t>
            </a:r>
          </a:p>
          <a:p>
            <a:r>
              <a:rPr lang="tr-TR" dirty="0"/>
              <a:t>Kabarcık oluşumunu ve patlamaları en üst düzeye çıkarmak için özel olarak zamanlanmış senkronize iki farklı </a:t>
            </a:r>
            <a:r>
              <a:rPr lang="tr-TR" dirty="0" err="1"/>
              <a:t>dalgaboyunda</a:t>
            </a:r>
            <a:r>
              <a:rPr lang="tr-TR" dirty="0"/>
              <a:t> lazer atımları kullanır.</a:t>
            </a:r>
          </a:p>
        </p:txBody>
      </p:sp>
    </p:spTree>
    <p:extLst>
      <p:ext uri="{BB962C8B-B14F-4D97-AF65-F5344CB8AC3E}">
        <p14:creationId xmlns:p14="http://schemas.microsoft.com/office/powerpoint/2010/main" val="38973216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1ED1B0-8257-F34F-B2CD-946BFF796172}"/>
              </a:ext>
            </a:extLst>
          </p:cNvPr>
          <p:cNvSpPr>
            <a:spLocks noGrp="1"/>
          </p:cNvSpPr>
          <p:nvPr>
            <p:ph type="title"/>
          </p:nvPr>
        </p:nvSpPr>
        <p:spPr/>
        <p:txBody>
          <a:bodyPr/>
          <a:lstStyle/>
          <a:p>
            <a:r>
              <a:rPr lang="tr-TR" dirty="0"/>
              <a:t>SWEEPS</a:t>
            </a:r>
          </a:p>
        </p:txBody>
      </p:sp>
      <p:sp>
        <p:nvSpPr>
          <p:cNvPr id="3" name="İçerik Yer Tutucusu 2">
            <a:extLst>
              <a:ext uri="{FF2B5EF4-FFF2-40B4-BE49-F238E27FC236}">
                <a16:creationId xmlns:a16="http://schemas.microsoft.com/office/drawing/2014/main" id="{6B260900-8B4F-CB4F-890D-B15AFC04C8FD}"/>
              </a:ext>
            </a:extLst>
          </p:cNvPr>
          <p:cNvSpPr>
            <a:spLocks noGrp="1"/>
          </p:cNvSpPr>
          <p:nvPr>
            <p:ph idx="1"/>
          </p:nvPr>
        </p:nvSpPr>
        <p:spPr>
          <a:xfrm>
            <a:off x="658565" y="2342242"/>
            <a:ext cx="1993195" cy="3416300"/>
          </a:xfrm>
        </p:spPr>
        <p:txBody>
          <a:bodyPr/>
          <a:lstStyle/>
          <a:p>
            <a:r>
              <a:rPr lang="tr-TR" dirty="0" err="1"/>
              <a:t>Lightwalker</a:t>
            </a:r>
            <a:endParaRPr lang="tr-TR" dirty="0"/>
          </a:p>
          <a:p>
            <a:r>
              <a:rPr lang="tr-TR" dirty="0" err="1"/>
              <a:t>SkyPulse</a:t>
            </a:r>
            <a:endParaRPr lang="tr-TR" dirty="0"/>
          </a:p>
        </p:txBody>
      </p:sp>
      <p:pic>
        <p:nvPicPr>
          <p:cNvPr id="4" name="Çevrimiçi Medya 3" descr="minimum invasive root canal treatment with SWEEPS - enhanced PIPS.mp4">
            <a:hlinkClick r:id="" action="ppaction://media"/>
            <a:extLst>
              <a:ext uri="{FF2B5EF4-FFF2-40B4-BE49-F238E27FC236}">
                <a16:creationId xmlns:a16="http://schemas.microsoft.com/office/drawing/2014/main" id="{33C5CE46-117B-2846-B453-83BC2D8D73D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95897" y="1680632"/>
            <a:ext cx="8534400" cy="4800600"/>
          </a:xfrm>
          <a:prstGeom prst="rect">
            <a:avLst/>
          </a:prstGeom>
        </p:spPr>
      </p:pic>
    </p:spTree>
    <p:extLst>
      <p:ext uri="{BB962C8B-B14F-4D97-AF65-F5344CB8AC3E}">
        <p14:creationId xmlns:p14="http://schemas.microsoft.com/office/powerpoint/2010/main" val="252944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6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828E66-A3F2-6348-A8EA-F8F8B8E64807}"/>
              </a:ext>
            </a:extLst>
          </p:cNvPr>
          <p:cNvSpPr>
            <a:spLocks noGrp="1"/>
          </p:cNvSpPr>
          <p:nvPr>
            <p:ph type="title"/>
          </p:nvPr>
        </p:nvSpPr>
        <p:spPr/>
        <p:txBody>
          <a:bodyPr/>
          <a:lstStyle/>
          <a:p>
            <a:r>
              <a:rPr lang="tr-TR"/>
              <a:t>SONUÇ</a:t>
            </a:r>
          </a:p>
        </p:txBody>
      </p:sp>
      <p:sp>
        <p:nvSpPr>
          <p:cNvPr id="3" name="İçerik Yer Tutucusu 2">
            <a:extLst>
              <a:ext uri="{FF2B5EF4-FFF2-40B4-BE49-F238E27FC236}">
                <a16:creationId xmlns:a16="http://schemas.microsoft.com/office/drawing/2014/main" id="{47248C23-DE8D-3E45-A3E4-11DBFB77B379}"/>
              </a:ext>
            </a:extLst>
          </p:cNvPr>
          <p:cNvSpPr>
            <a:spLocks noGrp="1"/>
          </p:cNvSpPr>
          <p:nvPr>
            <p:ph idx="1"/>
          </p:nvPr>
        </p:nvSpPr>
        <p:spPr>
          <a:xfrm>
            <a:off x="802257" y="2468032"/>
            <a:ext cx="10079103" cy="3416300"/>
          </a:xfrm>
        </p:spPr>
        <p:txBody>
          <a:bodyPr>
            <a:normAutofit/>
          </a:bodyPr>
          <a:lstStyle/>
          <a:p>
            <a:pPr>
              <a:lnSpc>
                <a:spcPct val="200000"/>
              </a:lnSpc>
            </a:pPr>
            <a:r>
              <a:rPr lang="tr-TR" dirty="0"/>
              <a:t>Lazer uygulamaları hastaların daha konforlu ve teknolojik olanaklarla tedavi olmak istemelerine paralel olarak daha da popüler olmaktadır.</a:t>
            </a:r>
          </a:p>
          <a:p>
            <a:pPr>
              <a:lnSpc>
                <a:spcPct val="200000"/>
              </a:lnSpc>
            </a:pPr>
            <a:r>
              <a:rPr lang="tr-TR" dirty="0" err="1"/>
              <a:t>Endodontide</a:t>
            </a:r>
            <a:r>
              <a:rPr lang="tr-TR" dirty="0"/>
              <a:t> farklı özellikteki lazerler teşhisten tedavinin farklı aşamalarında yaygın kullanım alanı bulmaktadır.</a:t>
            </a:r>
          </a:p>
        </p:txBody>
      </p:sp>
    </p:spTree>
    <p:extLst>
      <p:ext uri="{BB962C8B-B14F-4D97-AF65-F5344CB8AC3E}">
        <p14:creationId xmlns:p14="http://schemas.microsoft.com/office/powerpoint/2010/main" val="10018116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D514F5-7798-994B-BDE8-026FBC65CF3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3E7C696-DCD0-5B4B-A1EE-E506D0C12DC5}"/>
              </a:ext>
            </a:extLst>
          </p:cNvPr>
          <p:cNvSpPr>
            <a:spLocks noGrp="1"/>
          </p:cNvSpPr>
          <p:nvPr>
            <p:ph idx="1"/>
          </p:nvPr>
        </p:nvSpPr>
        <p:spPr/>
        <p:txBody>
          <a:bodyPr/>
          <a:lstStyle/>
          <a:p>
            <a:r>
              <a:rPr lang="tr-TR" dirty="0"/>
              <a:t>Şimdilik </a:t>
            </a:r>
            <a:r>
              <a:rPr lang="tr-TR" b="1" dirty="0" err="1"/>
              <a:t>irrigasyon</a:t>
            </a:r>
            <a:r>
              <a:rPr lang="tr-TR" b="1" dirty="0"/>
              <a:t> solüsyonlarının aktivasyonu</a:t>
            </a:r>
            <a:r>
              <a:rPr lang="tr-TR" dirty="0"/>
              <a:t> lazerlerin </a:t>
            </a:r>
            <a:r>
              <a:rPr lang="tr-TR" dirty="0" err="1"/>
              <a:t>endodontide</a:t>
            </a:r>
            <a:r>
              <a:rPr lang="tr-TR" dirty="0"/>
              <a:t> en etkili olduğu alandır.</a:t>
            </a:r>
          </a:p>
          <a:p>
            <a:endParaRPr lang="tr-TR" dirty="0"/>
          </a:p>
          <a:p>
            <a:r>
              <a:rPr lang="tr-TR" dirty="0"/>
              <a:t>Gelecekte minimal </a:t>
            </a:r>
            <a:r>
              <a:rPr lang="tr-TR" dirty="0" err="1"/>
              <a:t>invasiv</a:t>
            </a:r>
            <a:r>
              <a:rPr lang="tr-TR" dirty="0"/>
              <a:t> </a:t>
            </a:r>
            <a:r>
              <a:rPr lang="tr-TR" dirty="0" err="1"/>
              <a:t>endodontik</a:t>
            </a:r>
            <a:r>
              <a:rPr lang="tr-TR" dirty="0"/>
              <a:t> tekniklerin yaygınlaşmasıyla lazer kullanımı daha büyük önem kazanacaktır.</a:t>
            </a:r>
          </a:p>
        </p:txBody>
      </p:sp>
      <p:sp>
        <p:nvSpPr>
          <p:cNvPr id="4" name="Metin kutusu 3">
            <a:extLst>
              <a:ext uri="{FF2B5EF4-FFF2-40B4-BE49-F238E27FC236}">
                <a16:creationId xmlns:a16="http://schemas.microsoft.com/office/drawing/2014/main" id="{A9BBAD12-8170-8F41-B600-8E59E9D0CD1C}"/>
              </a:ext>
            </a:extLst>
          </p:cNvPr>
          <p:cNvSpPr txBox="1"/>
          <p:nvPr/>
        </p:nvSpPr>
        <p:spPr>
          <a:xfrm>
            <a:off x="7929154" y="6019800"/>
            <a:ext cx="3988592" cy="369332"/>
          </a:xfrm>
          <a:prstGeom prst="rect">
            <a:avLst/>
          </a:prstGeom>
          <a:noFill/>
        </p:spPr>
        <p:txBody>
          <a:bodyPr wrap="none" rtlCol="0">
            <a:spAutoFit/>
          </a:bodyPr>
          <a:lstStyle/>
          <a:p>
            <a:r>
              <a:rPr lang="tr-TR" dirty="0"/>
              <a:t>İletişim: </a:t>
            </a:r>
            <a:r>
              <a:rPr lang="tr-TR" dirty="0" err="1"/>
              <a:t>cangul.keskin@omu.edu.tr</a:t>
            </a:r>
            <a:endParaRPr lang="tr-TR" dirty="0"/>
          </a:p>
        </p:txBody>
      </p:sp>
    </p:spTree>
    <p:extLst>
      <p:ext uri="{BB962C8B-B14F-4D97-AF65-F5344CB8AC3E}">
        <p14:creationId xmlns:p14="http://schemas.microsoft.com/office/powerpoint/2010/main" val="34747162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Toplantı Odası">
  <a:themeElements>
    <a:clrScheme name="İyon Toplantı Odası">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yon Toplantı Odası">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Toplantı Odası">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{092075D6-D5A3-2648-B03A-355D83C5140B}tf10001076</Template>
  <TotalTime>955</TotalTime>
  <Words>1841</Words>
  <Application>Microsoft Macintosh PowerPoint</Application>
  <PresentationFormat>Geniş ekran</PresentationFormat>
  <Paragraphs>328</Paragraphs>
  <Slides>59</Slides>
  <Notes>8</Notes>
  <HiddenSlides>0</HiddenSlides>
  <MMClips>2</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59</vt:i4>
      </vt:variant>
    </vt:vector>
  </HeadingPairs>
  <TitlesOfParts>
    <vt:vector size="64" baseType="lpstr">
      <vt:lpstr>Arial</vt:lpstr>
      <vt:lpstr>Calibri</vt:lpstr>
      <vt:lpstr>Century Gothic</vt:lpstr>
      <vt:lpstr>Wingdings 3</vt:lpstr>
      <vt:lpstr>İyon Toplantı Odası</vt:lpstr>
      <vt:lpstr>Endodontide lazer kullanımı</vt:lpstr>
      <vt:lpstr>LAZER</vt:lpstr>
      <vt:lpstr>PowerPoint Sunusu</vt:lpstr>
      <vt:lpstr>Lazer bir dokuya uygulandığında</vt:lpstr>
      <vt:lpstr>Absorbsiyon</vt:lpstr>
      <vt:lpstr>Yayılma</vt:lpstr>
      <vt:lpstr>Lazer ışınlarının dokularda yaratacağı etkiler</vt:lpstr>
      <vt:lpstr>Lazer Sistemlerinin Sınıflandırılması</vt:lpstr>
      <vt:lpstr>Lazer Sistemlerinin Sınıflandırılması</vt:lpstr>
      <vt:lpstr>Lazer Sistemlerinin Sınıflandırılması</vt:lpstr>
      <vt:lpstr>Lazer Sistemlerinin Sınıflandırılması</vt:lpstr>
      <vt:lpstr>Soft lazer sistemleri</vt:lpstr>
      <vt:lpstr>Soft lazerler</vt:lpstr>
      <vt:lpstr>Soft lazerler</vt:lpstr>
      <vt:lpstr>Soft lazerler</vt:lpstr>
      <vt:lpstr>Hard lazer sistemleri</vt:lpstr>
      <vt:lpstr>PowerPoint Sunusu</vt:lpstr>
      <vt:lpstr>Hard Lazer sistemleri</vt:lpstr>
      <vt:lpstr>PowerPoint Sunusu</vt:lpstr>
      <vt:lpstr>Hard lazer sistemleri</vt:lpstr>
      <vt:lpstr>Karbondioksit lazerler</vt:lpstr>
      <vt:lpstr>Karbondioksit lazerler</vt:lpstr>
      <vt:lpstr>Nd:YAG lazerler (Neodymium: Yttrium-Aluminium-Garnet)</vt:lpstr>
      <vt:lpstr>Nd:YAG lazerler (Neodymium: Yttrium-Aluminium-Garnet)</vt:lpstr>
      <vt:lpstr>Nd:YAG lazerler (Neodymium: Yttrium-Aluminium-Garnet)</vt:lpstr>
      <vt:lpstr>Nd:YAG lazerler (Neodymium: Yttrium-Aluminium-Garnet)</vt:lpstr>
      <vt:lpstr>Argon Lazer</vt:lpstr>
      <vt:lpstr>Argon Lazer</vt:lpstr>
      <vt:lpstr>Diyot Lazerler</vt:lpstr>
      <vt:lpstr>Ho:YAG Lazer (Holmiyum)</vt:lpstr>
      <vt:lpstr>Ho:YAG Lazer (Holmiyum)</vt:lpstr>
      <vt:lpstr>Erbiyum lazerler</vt:lpstr>
      <vt:lpstr>Erbiyum lazerler</vt:lpstr>
      <vt:lpstr>Erbiyum lazerler</vt:lpstr>
      <vt:lpstr>Erbiyum lazerler</vt:lpstr>
      <vt:lpstr>Erbiyum lazerler</vt:lpstr>
      <vt:lpstr>Erbiyum lazerler</vt:lpstr>
      <vt:lpstr>Endodontide lazer kullanım alanları</vt:lpstr>
      <vt:lpstr>Endodontide lazer kullanım amaçları</vt:lpstr>
      <vt:lpstr>Lazer Doppler Flowmetry (LDF)</vt:lpstr>
      <vt:lpstr>PowerPoint Sunusu</vt:lpstr>
      <vt:lpstr>LDF endikasyonları</vt:lpstr>
      <vt:lpstr>PowerPoint Sunusu</vt:lpstr>
      <vt:lpstr>Vital pulpa tedavilerinde</vt:lpstr>
      <vt:lpstr>Vital pulpa tedavilerinde</vt:lpstr>
      <vt:lpstr>Kavite preparasyonu</vt:lpstr>
      <vt:lpstr>Kök kanal duvarlarının modifikasyonu</vt:lpstr>
      <vt:lpstr>Kök kanallarının dezenfeksiyonu</vt:lpstr>
      <vt:lpstr>İrrigasyon solüsyonlarının aktivasyonunda</vt:lpstr>
      <vt:lpstr>Lazerle Aktive edilen İrrigasyon (LAI)</vt:lpstr>
      <vt:lpstr>PowerPoint Sunusu</vt:lpstr>
      <vt:lpstr>Lazerle Aktive edilen İrrigasyon (LAI)</vt:lpstr>
      <vt:lpstr>Lazerle Aktive edilen İrrigasyon (LAI)</vt:lpstr>
      <vt:lpstr>Lazerle Aktive edilen İrrigasyon (LAI)</vt:lpstr>
      <vt:lpstr>PIPS (SSP, super short pulse)</vt:lpstr>
      <vt:lpstr>SWEEPS (Shock Wave Enhanced Emission Photo-acoustic Streaming)</vt:lpstr>
      <vt:lpstr>SWEEPS</vt:lpstr>
      <vt:lpstr>SONUÇ</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Endodontide lazer kullanımı</dc:title>
  <dc:creator>Microsoft Office User</dc:creator>
  <cp:lastModifiedBy>Microsoft Office User</cp:lastModifiedBy>
  <cp:revision>44</cp:revision>
  <dcterms:created xsi:type="dcterms:W3CDTF">2020-07-29T19:59:44Z</dcterms:created>
  <dcterms:modified xsi:type="dcterms:W3CDTF">2020-12-15T06:17:42Z</dcterms:modified>
</cp:coreProperties>
</file>